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378" r:id="rId3"/>
    <p:sldId id="387" r:id="rId4"/>
    <p:sldId id="388" r:id="rId5"/>
    <p:sldId id="386" r:id="rId6"/>
    <p:sldId id="382" r:id="rId7"/>
    <p:sldId id="383" r:id="rId8"/>
    <p:sldId id="381" r:id="rId9"/>
    <p:sldId id="385" r:id="rId10"/>
    <p:sldId id="359" r:id="rId11"/>
    <p:sldId id="390" r:id="rId12"/>
    <p:sldId id="391" r:id="rId13"/>
    <p:sldId id="392" r:id="rId14"/>
    <p:sldId id="393" r:id="rId15"/>
    <p:sldId id="394" r:id="rId16"/>
    <p:sldId id="395" r:id="rId17"/>
    <p:sldId id="396" r:id="rId18"/>
    <p:sldId id="397" r:id="rId19"/>
    <p:sldId id="398" r:id="rId20"/>
    <p:sldId id="399" r:id="rId21"/>
    <p:sldId id="32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BC1"/>
    <a:srgbClr val="1F4E79"/>
    <a:srgbClr val="154EA0"/>
    <a:srgbClr val="2A539E"/>
    <a:srgbClr val="25498B"/>
    <a:srgbClr val="3A6FCE"/>
    <a:srgbClr val="3668C2"/>
    <a:srgbClr val="3464BB"/>
    <a:srgbClr val="224482"/>
    <a:srgbClr val="1B4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912" y="31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A725-6593-A3E0-3777-89C3674475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EF4098-E240-19DC-1AC2-77C783114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ADEC46-7E9F-74AF-64AE-FEEC4E7BD854}"/>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5" name="Footer Placeholder 4">
            <a:extLst>
              <a:ext uri="{FF2B5EF4-FFF2-40B4-BE49-F238E27FC236}">
                <a16:creationId xmlns:a16="http://schemas.microsoft.com/office/drawing/2014/main" id="{C6951FDC-0777-A552-DFB0-D2E79EE2D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9B55-76DC-C7D4-C3F8-F3E753058D58}"/>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364871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0D74-FD37-5ACD-EE37-4DBBEFC9BA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0432-5847-CD22-E8EB-C1D958ABD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B66E9-1AB1-456B-B298-FAB2920FFA14}"/>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5" name="Footer Placeholder 4">
            <a:extLst>
              <a:ext uri="{FF2B5EF4-FFF2-40B4-BE49-F238E27FC236}">
                <a16:creationId xmlns:a16="http://schemas.microsoft.com/office/drawing/2014/main" id="{F9799FC1-A5D4-F5EF-CFB7-A94BC332A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AA0CD-075A-A030-43C7-BC2C44FBF29C}"/>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17760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BB885-FC6A-496D-D4A8-BC6247252C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9DFC67-BDF8-84C5-CF17-1FD866B033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ABFFC-BCAA-5FB3-4796-B80103E234C0}"/>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5" name="Footer Placeholder 4">
            <a:extLst>
              <a:ext uri="{FF2B5EF4-FFF2-40B4-BE49-F238E27FC236}">
                <a16:creationId xmlns:a16="http://schemas.microsoft.com/office/drawing/2014/main" id="{ACCBFDBB-C1D7-0C66-839E-3BD2F5A88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90A73-A86B-AD22-DD82-7B1EE3284CAC}"/>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77433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A3B3-1EF4-5A20-127D-BA8F60EA8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D26E0-0D9E-2BF6-293A-74F8979FA2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6FBD4-1448-0997-73D4-6F2F63994F4C}"/>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5" name="Footer Placeholder 4">
            <a:extLst>
              <a:ext uri="{FF2B5EF4-FFF2-40B4-BE49-F238E27FC236}">
                <a16:creationId xmlns:a16="http://schemas.microsoft.com/office/drawing/2014/main" id="{BD1569C3-37F2-2E00-EA04-5E6490C87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B4FAC-408C-B851-D02A-DC615C578A92}"/>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28618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9E5D-2611-A4C0-BA7D-3800A38358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732C3A-DDB1-5316-35FA-48BC6992B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7BAECC-ABDE-905B-5F93-ECBBBC8C9B18}"/>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5" name="Footer Placeholder 4">
            <a:extLst>
              <a:ext uri="{FF2B5EF4-FFF2-40B4-BE49-F238E27FC236}">
                <a16:creationId xmlns:a16="http://schemas.microsoft.com/office/drawing/2014/main" id="{8F3C12DC-70BB-4C87-C782-1BE0BD5CE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C63AA-7C38-AB65-2676-935AB26B5B34}"/>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40389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FB55-D889-C01D-1A1F-4D4C02C71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C4EC0-9A10-D5AE-490A-5B44E6F43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77F6C2-31F0-EDA5-A83F-1648788F78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CF5C1-6FB0-2D50-34E4-9F10B73305DD}"/>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6" name="Footer Placeholder 5">
            <a:extLst>
              <a:ext uri="{FF2B5EF4-FFF2-40B4-BE49-F238E27FC236}">
                <a16:creationId xmlns:a16="http://schemas.microsoft.com/office/drawing/2014/main" id="{5813764F-B712-444E-053B-18056E13EA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12FA4-F4D2-A332-BB45-7A82E5480DB2}"/>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41131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57F6-1C3E-CEA6-ABA6-8DABFF2A4E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6294B1-6BA3-DBE2-6D55-F9A411240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1F7BC7-248B-0229-ED29-0DDC425D0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0D3A80-E476-298E-8BC6-20DEBEE71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6E18CB-D792-D4B4-AB05-20C0B3E8D4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4BC222-A667-659A-210B-2C5E7A309484}"/>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8" name="Footer Placeholder 7">
            <a:extLst>
              <a:ext uri="{FF2B5EF4-FFF2-40B4-BE49-F238E27FC236}">
                <a16:creationId xmlns:a16="http://schemas.microsoft.com/office/drawing/2014/main" id="{BD699655-2C2A-0C37-DC7A-1123D0E51B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17F02E-25A6-3961-5DA2-DCF116768C09}"/>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165637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626E-87A2-6241-BC6F-451839DE1F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990E34-BD71-C0B1-1D03-1467B80FAB2E}"/>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4" name="Footer Placeholder 3">
            <a:extLst>
              <a:ext uri="{FF2B5EF4-FFF2-40B4-BE49-F238E27FC236}">
                <a16:creationId xmlns:a16="http://schemas.microsoft.com/office/drawing/2014/main" id="{E1E9628F-46C2-0438-8771-799C388E76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C53B7F-E121-F98E-96C9-89EA3869D0E0}"/>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400527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52A6A-F973-3B61-C674-C8DAD927A57F}"/>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3" name="Footer Placeholder 2">
            <a:extLst>
              <a:ext uri="{FF2B5EF4-FFF2-40B4-BE49-F238E27FC236}">
                <a16:creationId xmlns:a16="http://schemas.microsoft.com/office/drawing/2014/main" id="{8C81115B-F338-D07A-F638-0A7852E53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773E0F-095F-1F70-70D6-8B60D4DBE102}"/>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254018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963E-C984-9677-49AF-4D3575257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8C4F59-50B9-B892-6F0E-5142545C9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0D21C-3E1B-4800-2A7C-00B3F848E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7C56D-1A02-C565-0E4C-1D026978D232}"/>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6" name="Footer Placeholder 5">
            <a:extLst>
              <a:ext uri="{FF2B5EF4-FFF2-40B4-BE49-F238E27FC236}">
                <a16:creationId xmlns:a16="http://schemas.microsoft.com/office/drawing/2014/main" id="{E16947A4-1C31-36B6-6AE7-17ACF91BD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C91C4-2103-5FCA-6147-5B5E57A8A28F}"/>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180942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0C92-18E7-BE9F-3CFA-D29A64CCF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7BE4E9-7C43-8B5E-A774-186B2C93C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BE4A09-BEBD-BA78-F2C2-FFC2B1A50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9B8C9-7B99-8791-9CD5-0600469B2C4E}"/>
              </a:ext>
            </a:extLst>
          </p:cNvPr>
          <p:cNvSpPr>
            <a:spLocks noGrp="1"/>
          </p:cNvSpPr>
          <p:nvPr>
            <p:ph type="dt" sz="half" idx="10"/>
          </p:nvPr>
        </p:nvSpPr>
        <p:spPr/>
        <p:txBody>
          <a:bodyPr/>
          <a:lstStyle/>
          <a:p>
            <a:fld id="{3A0D4A4C-8E09-4F79-A45C-7F0DA53B98DA}" type="datetimeFigureOut">
              <a:rPr lang="en-US" smtClean="0"/>
              <a:pPr/>
              <a:t>9/6/2023</a:t>
            </a:fld>
            <a:endParaRPr lang="en-US"/>
          </a:p>
        </p:txBody>
      </p:sp>
      <p:sp>
        <p:nvSpPr>
          <p:cNvPr id="6" name="Footer Placeholder 5">
            <a:extLst>
              <a:ext uri="{FF2B5EF4-FFF2-40B4-BE49-F238E27FC236}">
                <a16:creationId xmlns:a16="http://schemas.microsoft.com/office/drawing/2014/main" id="{05E0D54F-78F6-0B1A-77B2-20EDC599B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5A7BD-F688-6300-58CC-51B305DAB003}"/>
              </a:ext>
            </a:extLst>
          </p:cNvPr>
          <p:cNvSpPr>
            <a:spLocks noGrp="1"/>
          </p:cNvSpPr>
          <p:nvPr>
            <p:ph type="sldNum" sz="quarter" idx="12"/>
          </p:nvPr>
        </p:nvSpPr>
        <p:spPr/>
        <p:txBody>
          <a:bodyPr/>
          <a:lstStyle/>
          <a:p>
            <a:fld id="{CDDEF6AE-F984-495A-AA31-8BFB61B654F5}" type="slidenum">
              <a:rPr lang="en-US" smtClean="0"/>
              <a:pPr/>
              <a:t>‹#›</a:t>
            </a:fld>
            <a:endParaRPr lang="en-US"/>
          </a:p>
        </p:txBody>
      </p:sp>
    </p:spTree>
    <p:extLst>
      <p:ext uri="{BB962C8B-B14F-4D97-AF65-F5344CB8AC3E}">
        <p14:creationId xmlns:p14="http://schemas.microsoft.com/office/powerpoint/2010/main" val="39795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56D144-60FF-121D-689C-18931A0C87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BA24AF-942E-83C7-AE16-F49114283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B0916-3E53-86B3-6EB6-D6AF0E84C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D4A4C-8E09-4F79-A45C-7F0DA53B98DA}" type="datetimeFigureOut">
              <a:rPr lang="en-US" smtClean="0"/>
              <a:pPr/>
              <a:t>9/6/2023</a:t>
            </a:fld>
            <a:endParaRPr lang="en-US"/>
          </a:p>
        </p:txBody>
      </p:sp>
      <p:sp>
        <p:nvSpPr>
          <p:cNvPr id="5" name="Footer Placeholder 4">
            <a:extLst>
              <a:ext uri="{FF2B5EF4-FFF2-40B4-BE49-F238E27FC236}">
                <a16:creationId xmlns:a16="http://schemas.microsoft.com/office/drawing/2014/main" id="{69BE3DC3-45F7-7389-E7E0-09EFA88FE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1DBFE-7BFF-96D0-FDE1-57A039308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EF6AE-F984-495A-AA31-8BFB61B654F5}" type="slidenum">
              <a:rPr lang="en-US" smtClean="0"/>
              <a:pPr/>
              <a:t>‹#›</a:t>
            </a:fld>
            <a:endParaRPr lang="en-US"/>
          </a:p>
        </p:txBody>
      </p:sp>
    </p:spTree>
    <p:extLst>
      <p:ext uri="{BB962C8B-B14F-4D97-AF65-F5344CB8AC3E}">
        <p14:creationId xmlns:p14="http://schemas.microsoft.com/office/powerpoint/2010/main" val="1519573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A417ABF-C662-1D22-2E36-828854CA64F3}"/>
              </a:ext>
            </a:extLst>
          </p:cNvPr>
          <p:cNvGrpSpPr/>
          <p:nvPr/>
        </p:nvGrpSpPr>
        <p:grpSpPr>
          <a:xfrm>
            <a:off x="0" y="0"/>
            <a:ext cx="12192000" cy="6858000"/>
            <a:chOff x="0" y="0"/>
            <a:chExt cx="12192000" cy="6858000"/>
          </a:xfrm>
          <a:solidFill>
            <a:schemeClr val="accent5">
              <a:lumMod val="50000"/>
            </a:schemeClr>
          </a:solidFill>
        </p:grpSpPr>
        <p:grpSp>
          <p:nvGrpSpPr>
            <p:cNvPr id="10" name="Group 9">
              <a:extLst>
                <a:ext uri="{FF2B5EF4-FFF2-40B4-BE49-F238E27FC236}">
                  <a16:creationId xmlns:a16="http://schemas.microsoft.com/office/drawing/2014/main" id="{945B068F-92AD-94BF-7EAB-AE20A4358C0C}"/>
                </a:ext>
              </a:extLst>
            </p:cNvPr>
            <p:cNvGrpSpPr/>
            <p:nvPr/>
          </p:nvGrpSpPr>
          <p:grpSpPr>
            <a:xfrm>
              <a:off x="0" y="0"/>
              <a:ext cx="12192000" cy="6858000"/>
              <a:chOff x="0" y="0"/>
              <a:chExt cx="12192000" cy="6858000"/>
            </a:xfrm>
            <a:grpFill/>
          </p:grpSpPr>
          <p:sp>
            <p:nvSpPr>
              <p:cNvPr id="12" name="Rectangle 11">
                <a:extLst>
                  <a:ext uri="{FF2B5EF4-FFF2-40B4-BE49-F238E27FC236}">
                    <a16:creationId xmlns:a16="http://schemas.microsoft.com/office/drawing/2014/main" id="{8E67107F-A4BE-95E8-0593-E4BC57DBC941}"/>
                  </a:ext>
                </a:extLst>
              </p:cNvPr>
              <p:cNvSpPr/>
              <p:nvPr/>
            </p:nvSpPr>
            <p:spPr>
              <a:xfrm>
                <a:off x="0" y="0"/>
                <a:ext cx="12192000" cy="1870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76BA178-8E10-01FB-5E2F-64BEA7980E39}"/>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1A535D19-9429-2E5C-7A12-423890876673}"/>
                </a:ext>
              </a:extLst>
            </p:cNvPr>
            <p:cNvSpPr/>
            <p:nvPr/>
          </p:nvSpPr>
          <p:spPr>
            <a:xfrm>
              <a:off x="389312" y="332509"/>
              <a:ext cx="11413375" cy="616804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EB4E06EF-ADBF-3F9C-E84A-2555EFD5D78F}"/>
              </a:ext>
            </a:extLst>
          </p:cNvPr>
          <p:cNvSpPr/>
          <p:nvPr/>
        </p:nvSpPr>
        <p:spPr>
          <a:xfrm>
            <a:off x="170916" y="145279"/>
            <a:ext cx="11850168" cy="655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blipFill dpi="0" rotWithShape="1">
                  <a:blip r:embed="rId2">
                    <a:extLst>
                      <a:ext uri="{28A0092B-C50C-407E-A947-70E740481C1C}">
                        <a14:useLocalDpi xmlns:a14="http://schemas.microsoft.com/office/drawing/2010/main" val="0"/>
                      </a:ext>
                    </a:extLst>
                  </a:blip>
                  <a:srcRect/>
                  <a:stretch>
                    <a:fillRect/>
                  </a:stretch>
                </a:blipFill>
                <a:effectLst/>
                <a:uLnTx/>
                <a:uFillTx/>
                <a:latin typeface="Calibri" panose="020F0502020204030204"/>
                <a:ea typeface="+mn-ea"/>
                <a:cs typeface="+mn-cs"/>
              </a:rPr>
              <a:t> </a:t>
            </a:r>
          </a:p>
        </p:txBody>
      </p:sp>
      <p:pic>
        <p:nvPicPr>
          <p:cNvPr id="42" name="Picture 41">
            <a:extLst>
              <a:ext uri="{FF2B5EF4-FFF2-40B4-BE49-F238E27FC236}">
                <a16:creationId xmlns:a16="http://schemas.microsoft.com/office/drawing/2014/main" id="{2DB0D72D-A160-961C-5D9B-D40C3CE17A6A}"/>
              </a:ext>
            </a:extLst>
          </p:cNvPr>
          <p:cNvPicPr>
            <a:picLocks noChangeAspect="1"/>
          </p:cNvPicPr>
          <p:nvPr/>
        </p:nvPicPr>
        <p:blipFill>
          <a:blip r:embed="rId3" cstate="print">
            <a:duotone>
              <a:prstClr val="black"/>
              <a:srgbClr val="1F4E79">
                <a:tint val="45000"/>
                <a:satMod val="400000"/>
              </a:srgbClr>
            </a:duotone>
            <a:extLst>
              <a:ext uri="{BEBA8EAE-BF5A-486C-A8C5-ECC9F3942E4B}">
                <a14:imgProps xmlns:a14="http://schemas.microsoft.com/office/drawing/2010/main">
                  <a14:imgLayer r:embed="rId4">
                    <a14:imgEffect>
                      <a14:colorTemperature colorTemp="8996"/>
                    </a14:imgEffect>
                    <a14:imgEffect>
                      <a14:saturation sat="394000"/>
                    </a14:imgEffect>
                  </a14:imgLayer>
                </a14:imgProps>
              </a:ext>
            </a:extLst>
          </a:blip>
          <a:stretch>
            <a:fillRect/>
          </a:stretch>
        </p:blipFill>
        <p:spPr>
          <a:xfrm>
            <a:off x="592187" y="512273"/>
            <a:ext cx="1860018" cy="732382"/>
          </a:xfrm>
          <a:prstGeom prst="rect">
            <a:avLst/>
          </a:prstGeom>
        </p:spPr>
      </p:pic>
      <p:sp>
        <p:nvSpPr>
          <p:cNvPr id="46" name="Subtitle 3">
            <a:extLst>
              <a:ext uri="{FF2B5EF4-FFF2-40B4-BE49-F238E27FC236}">
                <a16:creationId xmlns:a16="http://schemas.microsoft.com/office/drawing/2014/main" id="{48E748A0-56BF-6DDD-EC77-E28120F7D250}"/>
              </a:ext>
            </a:extLst>
          </p:cNvPr>
          <p:cNvSpPr txBox="1">
            <a:spLocks/>
          </p:cNvSpPr>
          <p:nvPr/>
        </p:nvSpPr>
        <p:spPr>
          <a:xfrm>
            <a:off x="778933" y="5844207"/>
            <a:ext cx="10634134" cy="251793"/>
          </a:xfrm>
          <a:prstGeom prst="rect">
            <a:avLst/>
          </a:prstGeom>
          <a:gradFill>
            <a:gsLst>
              <a:gs pos="0">
                <a:srgbClr val="316BC1"/>
              </a:gs>
              <a:gs pos="50000">
                <a:srgbClr val="1F4E79"/>
              </a:gs>
              <a:gs pos="97000">
                <a:srgbClr val="316BC1"/>
              </a:gs>
            </a:gsLst>
            <a:lin ang="10800000" scaled="1"/>
          </a:gradFill>
        </p:spPr>
        <p:txBody>
          <a:bodyPr vert="horz" lIns="25200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i="1" kern="1200">
                <a:solidFill>
                  <a:schemeClr val="bg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0"/>
              </a:spcBef>
              <a:defRPr/>
            </a:pPr>
            <a:endParaRPr lang="en-US" sz="2200" i="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16923C9-48F9-3C78-8D9E-D9694C46C0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5639" y="512273"/>
            <a:ext cx="1611350" cy="579927"/>
          </a:xfrm>
          <a:prstGeom prst="rect">
            <a:avLst/>
          </a:prstGeom>
        </p:spPr>
      </p:pic>
      <p:grpSp>
        <p:nvGrpSpPr>
          <p:cNvPr id="5" name="Group 4">
            <a:extLst>
              <a:ext uri="{FF2B5EF4-FFF2-40B4-BE49-F238E27FC236}">
                <a16:creationId xmlns:a16="http://schemas.microsoft.com/office/drawing/2014/main" id="{16B129FE-88BF-577B-52F9-E82EFE4EE824}"/>
              </a:ext>
            </a:extLst>
          </p:cNvPr>
          <p:cNvGrpSpPr/>
          <p:nvPr/>
        </p:nvGrpSpPr>
        <p:grpSpPr>
          <a:xfrm>
            <a:off x="6366929" y="3870983"/>
            <a:ext cx="4571129" cy="1826239"/>
            <a:chOff x="6366929" y="3870983"/>
            <a:chExt cx="4571129" cy="1826239"/>
          </a:xfrm>
        </p:grpSpPr>
        <p:sp>
          <p:nvSpPr>
            <p:cNvPr id="41" name="Subtitle 3">
              <a:extLst>
                <a:ext uri="{FF2B5EF4-FFF2-40B4-BE49-F238E27FC236}">
                  <a16:creationId xmlns:a16="http://schemas.microsoft.com/office/drawing/2014/main" id="{60214B38-63EF-BF61-C999-EC6D12EA8D38}"/>
                </a:ext>
              </a:extLst>
            </p:cNvPr>
            <p:cNvSpPr txBox="1">
              <a:spLocks/>
            </p:cNvSpPr>
            <p:nvPr/>
          </p:nvSpPr>
          <p:spPr>
            <a:xfrm>
              <a:off x="6366929" y="3887917"/>
              <a:ext cx="4529667" cy="1809305"/>
            </a:xfrm>
            <a:prstGeom prst="rect">
              <a:avLst/>
            </a:prstGeom>
            <a:noFill/>
          </p:spPr>
          <p:txBody>
            <a:bodyPr vert="horz" lIns="25200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i="1" kern="1200">
                  <a:solidFill>
                    <a:schemeClr val="bg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6600" b="1" i="0" u="none" strike="noStrike" kern="1200" spc="-150" normalizeH="0" baseline="0" noProof="0" dirty="0">
                  <a:ln>
                    <a:solidFill>
                      <a:srgbClr val="1F4E79"/>
                    </a:solidFill>
                  </a:ln>
                  <a:solidFill>
                    <a:srgbClr val="1F4E79"/>
                  </a:solidFill>
                  <a:effectLst/>
                  <a:uLnTx/>
                  <a:uFillTx/>
                  <a:latin typeface="Aptos" panose="020B0004020202020204" pitchFamily="34" charset="0"/>
                  <a:cs typeface="Arial" panose="020B0604020202020204" pitchFamily="34" charset="0"/>
                </a:rPr>
                <a:t>Securing IoT Devices </a:t>
              </a:r>
            </a:p>
          </p:txBody>
        </p:sp>
        <p:sp>
          <p:nvSpPr>
            <p:cNvPr id="3" name="Subtitle 3">
              <a:extLst>
                <a:ext uri="{FF2B5EF4-FFF2-40B4-BE49-F238E27FC236}">
                  <a16:creationId xmlns:a16="http://schemas.microsoft.com/office/drawing/2014/main" id="{35A9DA7C-50DE-5A3C-FE00-B4C0289D2A54}"/>
                </a:ext>
              </a:extLst>
            </p:cNvPr>
            <p:cNvSpPr txBox="1">
              <a:spLocks/>
            </p:cNvSpPr>
            <p:nvPr/>
          </p:nvSpPr>
          <p:spPr>
            <a:xfrm>
              <a:off x="6408391" y="3870983"/>
              <a:ext cx="4529667" cy="1809305"/>
            </a:xfrm>
            <a:prstGeom prst="rect">
              <a:avLst/>
            </a:prstGeom>
            <a:noFill/>
          </p:spPr>
          <p:txBody>
            <a:bodyPr vert="horz" lIns="25200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i="1" kern="1200">
                  <a:solidFill>
                    <a:schemeClr val="bg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6600" b="1" i="0" u="none" strike="noStrike" kern="1200" spc="-150" normalizeH="0" baseline="0" noProof="0" dirty="0">
                  <a:ln>
                    <a:solidFill>
                      <a:srgbClr val="1F4E79"/>
                    </a:solidFill>
                  </a:ln>
                  <a:noFill/>
                  <a:effectLst/>
                  <a:uLnTx/>
                  <a:uFillTx/>
                  <a:latin typeface="Aptos" panose="020B0004020202020204" pitchFamily="34" charset="0"/>
                  <a:cs typeface="Arial" panose="020B0604020202020204" pitchFamily="34" charset="0"/>
                </a:rPr>
                <a:t>Securing IoT Devices </a:t>
              </a:r>
            </a:p>
          </p:txBody>
        </p:sp>
      </p:grpSp>
      <p:pic>
        <p:nvPicPr>
          <p:cNvPr id="1026" name="Picture 2" descr="Radioenge IoT | Connectivity and Internet of Things">
            <a:extLst>
              <a:ext uri="{FF2B5EF4-FFF2-40B4-BE49-F238E27FC236}">
                <a16:creationId xmlns:a16="http://schemas.microsoft.com/office/drawing/2014/main" id="{C730C00C-6D9C-3771-97FC-56E80B6005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733" y="1920707"/>
            <a:ext cx="6165698" cy="3446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F63FC1-CF11-1F1C-445E-E1F275225F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0433" y="482484"/>
            <a:ext cx="478368" cy="69522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a:extLst>
              <a:ext uri="{FF2B5EF4-FFF2-40B4-BE49-F238E27FC236}">
                <a16:creationId xmlns:a16="http://schemas.microsoft.com/office/drawing/2014/main" id="{4ACE3167-81D4-56F6-1CA9-EEED0F3B1B92}"/>
              </a:ext>
            </a:extLst>
          </p:cNvPr>
          <p:cNvSpPr txBox="1">
            <a:spLocks/>
          </p:cNvSpPr>
          <p:nvPr/>
        </p:nvSpPr>
        <p:spPr>
          <a:xfrm>
            <a:off x="5748867" y="1870487"/>
            <a:ext cx="5401733" cy="1202474"/>
          </a:xfrm>
          <a:prstGeom prst="rect">
            <a:avLst/>
          </a:prstGeom>
          <a:noFill/>
        </p:spPr>
        <p:txBody>
          <a:bodyPr vert="horz" lIns="25200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i="1" kern="1200">
                <a:solidFill>
                  <a:schemeClr val="bg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4000" b="1" i="0" u="none" strike="noStrike" kern="1200" spc="-150" normalizeH="0" baseline="0" noProof="0" dirty="0">
                <a:ln w="3175">
                  <a:solidFill>
                    <a:srgbClr val="1F4E79"/>
                  </a:solidFill>
                </a:ln>
                <a:noFill/>
                <a:effectLst/>
                <a:uLnTx/>
                <a:uFillTx/>
                <a:latin typeface="Aptos" panose="020B0004020202020204" pitchFamily="34" charset="0"/>
                <a:cs typeface="Arial" panose="020B0604020202020204" pitchFamily="34" charset="0"/>
              </a:rPr>
              <a:t>Internet of Things </a:t>
            </a:r>
            <a:r>
              <a:rPr kumimoji="0" lang="en-US" sz="3600" i="0" u="none" strike="noStrike" kern="1200" spc="-150" normalizeH="0" baseline="0" noProof="0" dirty="0">
                <a:ln w="3175">
                  <a:solidFill>
                    <a:srgbClr val="1F4E79"/>
                  </a:solidFill>
                </a:ln>
                <a:noFill/>
                <a:effectLst/>
                <a:uLnTx/>
                <a:uFillTx/>
                <a:latin typeface="Aptos" panose="020B0004020202020204" pitchFamily="34" charset="0"/>
                <a:cs typeface="Arial" panose="020B0604020202020204" pitchFamily="34" charset="0"/>
              </a:rPr>
              <a:t>(</a:t>
            </a:r>
            <a:r>
              <a:rPr kumimoji="0" lang="en-US" sz="1600" i="0" u="none" strike="noStrike" kern="1200" spc="-150" normalizeH="0" baseline="0" noProof="0" dirty="0">
                <a:ln w="3175">
                  <a:solidFill>
                    <a:srgbClr val="1F4E79"/>
                  </a:solidFill>
                </a:ln>
                <a:noFill/>
                <a:effectLst/>
                <a:uLnTx/>
                <a:uFillTx/>
                <a:latin typeface="Aptos" panose="020B0004020202020204" pitchFamily="34" charset="0"/>
                <a:cs typeface="Arial" panose="020B0604020202020204" pitchFamily="34" charset="0"/>
              </a:rPr>
              <a:t> </a:t>
            </a:r>
            <a:r>
              <a:rPr kumimoji="0" lang="en-US" sz="4000" b="1" i="0" u="none" strike="noStrike" kern="1200" spc="-150" normalizeH="0" baseline="0" noProof="0" dirty="0">
                <a:ln w="3175">
                  <a:solidFill>
                    <a:srgbClr val="1F4E79"/>
                  </a:solidFill>
                </a:ln>
                <a:noFill/>
                <a:effectLst/>
                <a:uLnTx/>
                <a:uFillTx/>
                <a:latin typeface="Aptos" panose="020B0004020202020204" pitchFamily="34" charset="0"/>
                <a:cs typeface="Arial" panose="020B0604020202020204" pitchFamily="34" charset="0"/>
              </a:rPr>
              <a:t>IoT</a:t>
            </a:r>
            <a:r>
              <a:rPr kumimoji="0" lang="en-US" sz="2000" b="1" i="0" u="none" strike="noStrike" kern="1200" spc="-150" normalizeH="0" baseline="0" noProof="0" dirty="0">
                <a:ln w="3175">
                  <a:solidFill>
                    <a:srgbClr val="1F4E79"/>
                  </a:solidFill>
                </a:ln>
                <a:noFill/>
                <a:effectLst/>
                <a:uLnTx/>
                <a:uFillTx/>
                <a:latin typeface="Aptos" panose="020B0004020202020204" pitchFamily="34" charset="0"/>
                <a:cs typeface="Arial" panose="020B0604020202020204" pitchFamily="34" charset="0"/>
              </a:rPr>
              <a:t> </a:t>
            </a:r>
            <a:r>
              <a:rPr kumimoji="0" lang="en-US" sz="3600" i="0" u="none" strike="noStrike" kern="1200" spc="-150" normalizeH="0" baseline="0" noProof="0" dirty="0">
                <a:ln w="3175">
                  <a:solidFill>
                    <a:srgbClr val="1F4E79"/>
                  </a:solidFill>
                </a:ln>
                <a:noFill/>
                <a:effectLst/>
                <a:uLnTx/>
                <a:uFillTx/>
                <a:latin typeface="Aptos" panose="020B0004020202020204" pitchFamily="34" charset="0"/>
                <a:cs typeface="Arial" panose="020B0604020202020204" pitchFamily="34" charset="0"/>
              </a:rPr>
              <a:t>)</a:t>
            </a:r>
            <a:r>
              <a:rPr kumimoji="0" lang="en-US" sz="4000" b="1" i="0" u="none" strike="noStrike" kern="1200" spc="-150" normalizeH="0" baseline="0" noProof="0" dirty="0">
                <a:ln w="3175">
                  <a:solidFill>
                    <a:srgbClr val="1F4E79"/>
                  </a:solidFill>
                </a:ln>
                <a:noFill/>
                <a:effectLst/>
                <a:uLnTx/>
                <a:uFillTx/>
                <a:latin typeface="Aptos" panose="020B0004020202020204" pitchFamily="34" charset="0"/>
                <a:cs typeface="Arial" panose="020B0604020202020204" pitchFamily="34" charset="0"/>
              </a:rPr>
              <a:t> and Mobile Security</a:t>
            </a:r>
          </a:p>
        </p:txBody>
      </p:sp>
    </p:spTree>
    <p:extLst>
      <p:ext uri="{BB962C8B-B14F-4D97-AF65-F5344CB8AC3E}">
        <p14:creationId xmlns:p14="http://schemas.microsoft.com/office/powerpoint/2010/main" val="159002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Threats in IoT environment</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1FC1717B-0DE8-DBCC-8D01-DBD6BE88A6AA}"/>
              </a:ext>
            </a:extLst>
          </p:cNvPr>
          <p:cNvPicPr>
            <a:picLocks noChangeAspect="1"/>
          </p:cNvPicPr>
          <p:nvPr/>
        </p:nvPicPr>
        <p:blipFill rotWithShape="1">
          <a:blip r:embed="rId3"/>
          <a:srcRect l="1105" t="1407" r="1407" b="12159"/>
          <a:stretch/>
        </p:blipFill>
        <p:spPr>
          <a:xfrm>
            <a:off x="1242979" y="1997850"/>
            <a:ext cx="9572938" cy="4049534"/>
          </a:xfrm>
          <a:prstGeom prst="rect">
            <a:avLst/>
          </a:prstGeom>
        </p:spPr>
      </p:pic>
      <p:sp>
        <p:nvSpPr>
          <p:cNvPr id="24" name="TextBox 23">
            <a:extLst>
              <a:ext uri="{FF2B5EF4-FFF2-40B4-BE49-F238E27FC236}">
                <a16:creationId xmlns:a16="http://schemas.microsoft.com/office/drawing/2014/main" id="{49CC6499-9D66-8C22-AF7F-D06DFF9470D2}"/>
              </a:ext>
            </a:extLst>
          </p:cNvPr>
          <p:cNvSpPr txBox="1"/>
          <p:nvPr/>
        </p:nvSpPr>
        <p:spPr>
          <a:xfrm>
            <a:off x="1007533" y="6037286"/>
            <a:ext cx="1617134" cy="369332"/>
          </a:xfrm>
          <a:prstGeom prst="rect">
            <a:avLst/>
          </a:prstGeom>
          <a:noFill/>
        </p:spPr>
        <p:txBody>
          <a:bodyPr wrap="square">
            <a:spAutoFit/>
          </a:bodyPr>
          <a:lstStyle/>
          <a:p>
            <a:pPr algn="ctr"/>
            <a:r>
              <a:rPr lang="en-US" b="1" dirty="0">
                <a:solidFill>
                  <a:srgbClr val="154EA0"/>
                </a:solidFill>
              </a:rPr>
              <a:t>Threat Agent</a:t>
            </a:r>
          </a:p>
        </p:txBody>
      </p:sp>
      <p:sp>
        <p:nvSpPr>
          <p:cNvPr id="26" name="TextBox 25">
            <a:extLst>
              <a:ext uri="{FF2B5EF4-FFF2-40B4-BE49-F238E27FC236}">
                <a16:creationId xmlns:a16="http://schemas.microsoft.com/office/drawing/2014/main" id="{D4DC4DA7-04F6-60BD-CD19-35A6E5605829}"/>
              </a:ext>
            </a:extLst>
          </p:cNvPr>
          <p:cNvSpPr txBox="1"/>
          <p:nvPr/>
        </p:nvSpPr>
        <p:spPr>
          <a:xfrm>
            <a:off x="3877733" y="5987434"/>
            <a:ext cx="1617134" cy="369332"/>
          </a:xfrm>
          <a:prstGeom prst="rect">
            <a:avLst/>
          </a:prstGeom>
          <a:noFill/>
        </p:spPr>
        <p:txBody>
          <a:bodyPr wrap="square">
            <a:spAutoFit/>
          </a:bodyPr>
          <a:lstStyle/>
          <a:p>
            <a:pPr algn="ctr"/>
            <a:r>
              <a:rPr lang="en-US" b="1" dirty="0">
                <a:solidFill>
                  <a:srgbClr val="154EA0"/>
                </a:solidFill>
              </a:rPr>
              <a:t>Threats</a:t>
            </a:r>
          </a:p>
        </p:txBody>
      </p:sp>
      <p:sp>
        <p:nvSpPr>
          <p:cNvPr id="28" name="TextBox 27">
            <a:extLst>
              <a:ext uri="{FF2B5EF4-FFF2-40B4-BE49-F238E27FC236}">
                <a16:creationId xmlns:a16="http://schemas.microsoft.com/office/drawing/2014/main" id="{6884FB55-EB62-1680-3372-B05D81F250CB}"/>
              </a:ext>
            </a:extLst>
          </p:cNvPr>
          <p:cNvSpPr txBox="1"/>
          <p:nvPr/>
        </p:nvSpPr>
        <p:spPr>
          <a:xfrm>
            <a:off x="8263466" y="6037286"/>
            <a:ext cx="1491755" cy="369332"/>
          </a:xfrm>
          <a:prstGeom prst="rect">
            <a:avLst/>
          </a:prstGeom>
          <a:noFill/>
        </p:spPr>
        <p:txBody>
          <a:bodyPr wrap="square">
            <a:spAutoFit/>
          </a:bodyPr>
          <a:lstStyle/>
          <a:p>
            <a:pPr algn="ctr"/>
            <a:r>
              <a:rPr lang="en-US" b="1" dirty="0">
                <a:solidFill>
                  <a:srgbClr val="154EA0"/>
                </a:solidFill>
              </a:rPr>
              <a:t>Assets</a:t>
            </a:r>
          </a:p>
        </p:txBody>
      </p:sp>
    </p:spTree>
    <p:extLst>
      <p:ext uri="{BB962C8B-B14F-4D97-AF65-F5344CB8AC3E}">
        <p14:creationId xmlns:p14="http://schemas.microsoft.com/office/powerpoint/2010/main" val="379863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Mirai Botnet</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2E5C89AE-6E43-5CA0-9799-78AC916EC9C7}"/>
              </a:ext>
            </a:extLst>
          </p:cNvPr>
          <p:cNvSpPr txBox="1"/>
          <p:nvPr/>
        </p:nvSpPr>
        <p:spPr>
          <a:xfrm>
            <a:off x="1109202" y="2685057"/>
            <a:ext cx="9217742" cy="2308324"/>
          </a:xfrm>
          <a:prstGeom prst="rect">
            <a:avLst/>
          </a:prstGeom>
          <a:noFill/>
        </p:spPr>
        <p:txBody>
          <a:bodyPr wrap="square">
            <a:spAutoFit/>
          </a:bodyPr>
          <a:lstStyle/>
          <a:p>
            <a:pPr algn="just"/>
            <a:r>
              <a:rPr lang="en-US" sz="2400" dirty="0">
                <a:solidFill>
                  <a:srgbClr val="2A539E"/>
                </a:solidFill>
                <a:latin typeface="Arial" panose="020B0604020202020204" pitchFamily="34" charset="0"/>
                <a:cs typeface="Mangal" panose="02040503050203030202" pitchFamily="18" charset="0"/>
              </a:rPr>
              <a:t>The Mirai botnet attack targeted the DNS service provider Dyn in October 2016. As a result of the attack, numerous major websites and online services, including Twitter, Reddit, Spotify, GitHub, and many others, experienced disruptions or outages due to the compromised IoT devices overwhelming Dyn's servers with a massive distributed denial-of-service (DDoS) attack.</a:t>
            </a:r>
            <a:endParaRPr lang="en-IN" sz="2400" dirty="0">
              <a:solidFill>
                <a:srgbClr val="2A539E"/>
              </a:solidFill>
              <a:latin typeface="Arial" panose="020B0604020202020204" pitchFamily="34" charset="0"/>
              <a:cs typeface="Mangal" panose="02040503050203030202" pitchFamily="18" charset="0"/>
            </a:endParaRPr>
          </a:p>
        </p:txBody>
      </p:sp>
    </p:spTree>
    <p:extLst>
      <p:ext uri="{BB962C8B-B14F-4D97-AF65-F5344CB8AC3E}">
        <p14:creationId xmlns:p14="http://schemas.microsoft.com/office/powerpoint/2010/main" val="49064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Distributed Denial of Service Attack (DDoS)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20227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1BCCA5F3-C0CA-FCDC-1BD3-C73D875FDA0F}"/>
              </a:ext>
            </a:extLst>
          </p:cNvPr>
          <p:cNvSpPr txBox="1">
            <a:spLocks/>
          </p:cNvSpPr>
          <p:nvPr/>
        </p:nvSpPr>
        <p:spPr>
          <a:xfrm>
            <a:off x="1324624" y="3329037"/>
            <a:ext cx="4514201" cy="28934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buSzPts val="1000"/>
              <a:tabLst>
                <a:tab pos="457200" algn="l"/>
              </a:tabLst>
            </a:pPr>
            <a:r>
              <a:rPr lang="en-IN" sz="2000" b="1" kern="100" dirty="0">
                <a:latin typeface="Arial" panose="020B0604020202020204" pitchFamily="34" charset="0"/>
                <a:ea typeface="Calibri" panose="020F0502020204030204" pitchFamily="34" charset="0"/>
                <a:cs typeface="Arial" panose="020B0604020202020204" pitchFamily="34" charset="0"/>
              </a:rPr>
              <a:t>Key characteristics:</a:t>
            </a:r>
          </a:p>
          <a:p>
            <a:pPr marL="742950" lvl="1" indent="-285750" algn="l">
              <a:lnSpc>
                <a:spcPct val="150000"/>
              </a:lnSpc>
              <a:spcBef>
                <a:spcPts val="0"/>
              </a:spcBef>
              <a:buSzPts val="1000"/>
              <a:buFont typeface="Symbol" panose="05050102010706020507" pitchFamily="18" charset="2"/>
              <a:buChar char=""/>
              <a:tabLst>
                <a:tab pos="914400" algn="l"/>
              </a:tabLst>
            </a:pPr>
            <a:r>
              <a:rPr lang="en-IN" kern="100" dirty="0">
                <a:latin typeface="Arial" panose="020B0604020202020204" pitchFamily="34" charset="0"/>
                <a:ea typeface="Calibri" panose="020F0502020204030204" pitchFamily="34" charset="0"/>
                <a:cs typeface="Arial" panose="020B0604020202020204" pitchFamily="34" charset="0"/>
              </a:rPr>
              <a:t>Distributed nature</a:t>
            </a:r>
          </a:p>
          <a:p>
            <a:pPr marL="742950" lvl="1" indent="-285750" algn="l">
              <a:lnSpc>
                <a:spcPct val="150000"/>
              </a:lnSpc>
              <a:spcBef>
                <a:spcPts val="0"/>
              </a:spcBef>
              <a:buSzPts val="1000"/>
              <a:buFont typeface="Symbol" panose="05050102010706020507" pitchFamily="18" charset="2"/>
              <a:buChar char=""/>
              <a:tabLst>
                <a:tab pos="914400" algn="l"/>
              </a:tabLst>
            </a:pPr>
            <a:r>
              <a:rPr lang="en-IN" kern="100" dirty="0">
                <a:latin typeface="Arial" panose="020B0604020202020204" pitchFamily="34" charset="0"/>
                <a:ea typeface="Calibri" panose="020F0502020204030204" pitchFamily="34" charset="0"/>
                <a:cs typeface="Arial" panose="020B0604020202020204" pitchFamily="34" charset="0"/>
              </a:rPr>
              <a:t>Multiple sources</a:t>
            </a:r>
          </a:p>
          <a:p>
            <a:pPr marL="742950" lvl="1" indent="-285750" algn="l">
              <a:lnSpc>
                <a:spcPct val="150000"/>
              </a:lnSpc>
              <a:spcBef>
                <a:spcPts val="0"/>
              </a:spcBef>
              <a:buSzPts val="1000"/>
              <a:buFont typeface="Symbol" panose="05050102010706020507" pitchFamily="18" charset="2"/>
              <a:buChar char=""/>
              <a:tabLst>
                <a:tab pos="914400" algn="l"/>
              </a:tabLst>
            </a:pPr>
            <a:r>
              <a:rPr lang="en-IN" kern="100" dirty="0">
                <a:latin typeface="Arial" panose="020B0604020202020204" pitchFamily="34" charset="0"/>
                <a:ea typeface="Calibri" panose="020F0502020204030204" pitchFamily="34" charset="0"/>
                <a:cs typeface="Arial" panose="020B0604020202020204" pitchFamily="34" charset="0"/>
              </a:rPr>
              <a:t>High volume of traffic</a:t>
            </a:r>
          </a:p>
        </p:txBody>
      </p:sp>
      <p:sp>
        <p:nvSpPr>
          <p:cNvPr id="12" name="TextBox 11">
            <a:extLst>
              <a:ext uri="{FF2B5EF4-FFF2-40B4-BE49-F238E27FC236}">
                <a16:creationId xmlns:a16="http://schemas.microsoft.com/office/drawing/2014/main" id="{E6DE431B-391B-E34F-BD1E-9335B1AAEE29}"/>
              </a:ext>
            </a:extLst>
          </p:cNvPr>
          <p:cNvSpPr txBox="1"/>
          <p:nvPr/>
        </p:nvSpPr>
        <p:spPr>
          <a:xfrm>
            <a:off x="6400151" y="3346570"/>
            <a:ext cx="4438650" cy="1887696"/>
          </a:xfrm>
          <a:prstGeom prst="rect">
            <a:avLst/>
          </a:prstGeom>
          <a:noFill/>
        </p:spPr>
        <p:txBody>
          <a:bodyPr wrap="square">
            <a:spAutoFit/>
          </a:bodyPr>
          <a:lstStyle/>
          <a:p>
            <a:pPr algn="l">
              <a:spcAft>
                <a:spcPts val="800"/>
              </a:spcAft>
            </a:pPr>
            <a:r>
              <a:rPr lang="en-IN" sz="2000" b="1" kern="100" dirty="0">
                <a:latin typeface="Arial" panose="020B0604020202020204" pitchFamily="34" charset="0"/>
                <a:ea typeface="Calibri" panose="020F0502020204030204" pitchFamily="34" charset="0"/>
                <a:cs typeface="Arial" panose="020B0604020202020204" pitchFamily="34" charset="0"/>
              </a:rPr>
              <a:t>How Does a DDoS Attack Work?</a:t>
            </a:r>
          </a:p>
          <a:p>
            <a:pPr marL="361950" indent="-279400" algn="l">
              <a:spcBef>
                <a:spcPts val="0"/>
              </a:spcBef>
              <a:buSzPts val="1000"/>
              <a:buFont typeface="Symbol" panose="05050102010706020507" pitchFamily="18" charset="2"/>
              <a:buChar char=""/>
              <a:tabLst>
                <a:tab pos="447675" algn="l"/>
              </a:tabLst>
            </a:pPr>
            <a:r>
              <a:rPr lang="en-IN" sz="1800" kern="100" dirty="0">
                <a:latin typeface="Arial" panose="020B0604020202020204" pitchFamily="34" charset="0"/>
                <a:ea typeface="Calibri" panose="020F0502020204030204" pitchFamily="34" charset="0"/>
                <a:cs typeface="Arial" panose="020B0604020202020204" pitchFamily="34" charset="0"/>
              </a:rPr>
              <a:t>Step 1: Botnet creation</a:t>
            </a:r>
          </a:p>
          <a:p>
            <a:pPr marL="361950" indent="-279400" algn="l">
              <a:spcBef>
                <a:spcPts val="0"/>
              </a:spcBef>
              <a:buSzPts val="1000"/>
              <a:buFont typeface="Symbol" panose="05050102010706020507" pitchFamily="18" charset="2"/>
              <a:buChar char=""/>
              <a:tabLst>
                <a:tab pos="447675" algn="l"/>
              </a:tabLst>
            </a:pPr>
            <a:r>
              <a:rPr lang="en-IN" sz="1800" kern="100" dirty="0">
                <a:latin typeface="Arial" panose="020B0604020202020204" pitchFamily="34" charset="0"/>
                <a:ea typeface="Calibri" panose="020F0502020204030204" pitchFamily="34" charset="0"/>
                <a:cs typeface="Arial" panose="020B0604020202020204" pitchFamily="34" charset="0"/>
              </a:rPr>
              <a:t>Step 2: C&amp;C communication</a:t>
            </a:r>
          </a:p>
          <a:p>
            <a:pPr marL="361950" indent="-279400" algn="l">
              <a:spcBef>
                <a:spcPts val="0"/>
              </a:spcBef>
              <a:buSzPts val="1000"/>
              <a:buFont typeface="Symbol" panose="05050102010706020507" pitchFamily="18" charset="2"/>
              <a:buChar char=""/>
              <a:tabLst>
                <a:tab pos="447675" algn="l"/>
              </a:tabLst>
            </a:pPr>
            <a:r>
              <a:rPr lang="en-IN" sz="1800" kern="100" dirty="0">
                <a:latin typeface="Arial" panose="020B0604020202020204" pitchFamily="34" charset="0"/>
                <a:ea typeface="Calibri" panose="020F0502020204030204" pitchFamily="34" charset="0"/>
                <a:cs typeface="Arial" panose="020B0604020202020204" pitchFamily="34" charset="0"/>
              </a:rPr>
              <a:t>Step 3: Attack launch</a:t>
            </a:r>
          </a:p>
          <a:p>
            <a:pPr marL="361950" indent="-279400" algn="l">
              <a:spcBef>
                <a:spcPts val="0"/>
              </a:spcBef>
              <a:buSzPts val="1000"/>
              <a:buFont typeface="Symbol" panose="05050102010706020507" pitchFamily="18" charset="2"/>
              <a:buChar char=""/>
              <a:tabLst>
                <a:tab pos="447675" algn="l"/>
              </a:tabLst>
            </a:pPr>
            <a:r>
              <a:rPr lang="en-IN" sz="1800" kern="100" dirty="0">
                <a:latin typeface="Arial" panose="020B0604020202020204" pitchFamily="34" charset="0"/>
                <a:ea typeface="Calibri" panose="020F0502020204030204" pitchFamily="34" charset="0"/>
                <a:cs typeface="Arial" panose="020B0604020202020204" pitchFamily="34" charset="0"/>
              </a:rPr>
              <a:t>Step 4: Victim overwhelmed</a:t>
            </a:r>
          </a:p>
          <a:p>
            <a:pPr marL="361950" indent="-279400" algn="l">
              <a:spcBef>
                <a:spcPts val="0"/>
              </a:spcBef>
              <a:buSzPts val="1000"/>
              <a:buFont typeface="Symbol" panose="05050102010706020507" pitchFamily="18" charset="2"/>
              <a:buChar char=""/>
              <a:tabLst>
                <a:tab pos="447675" algn="l"/>
              </a:tabLst>
            </a:pPr>
            <a:r>
              <a:rPr lang="en-IN" sz="1800" kern="100" dirty="0">
                <a:latin typeface="Arial" panose="020B0604020202020204" pitchFamily="34" charset="0"/>
                <a:ea typeface="Calibri" panose="020F0502020204030204" pitchFamily="34" charset="0"/>
                <a:cs typeface="Arial" panose="020B0604020202020204" pitchFamily="34" charset="0"/>
              </a:rPr>
              <a:t>Step 5: Service disruption</a:t>
            </a:r>
            <a:endParaRPr lang="en-IN" sz="1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8E9B3E0-AC2B-E542-CA74-60D8729E369C}"/>
              </a:ext>
            </a:extLst>
          </p:cNvPr>
          <p:cNvSpPr txBox="1"/>
          <p:nvPr/>
        </p:nvSpPr>
        <p:spPr>
          <a:xfrm>
            <a:off x="1242979" y="2291818"/>
            <a:ext cx="9758396" cy="727059"/>
          </a:xfrm>
          <a:prstGeom prst="rect">
            <a:avLst/>
          </a:prstGeom>
          <a:noFill/>
        </p:spPr>
        <p:txBody>
          <a:bodyPr wrap="square">
            <a:spAutoFit/>
          </a:bodyPr>
          <a:lstStyle/>
          <a:p>
            <a:pPr algn="l">
              <a:lnSpc>
                <a:spcPct val="107000"/>
              </a:lnSpc>
              <a:spcAft>
                <a:spcPts val="800"/>
              </a:spcAft>
              <a:buSzPts val="1000"/>
              <a:tabLst>
                <a:tab pos="457200" algn="l"/>
              </a:tabLst>
            </a:pPr>
            <a:r>
              <a:rPr lang="en-IN" sz="2000" kern="100" dirty="0">
                <a:latin typeface="Arial" panose="020B0604020202020204" pitchFamily="34" charset="0"/>
                <a:ea typeface="Calibri" panose="020F0502020204030204" pitchFamily="34" charset="0"/>
                <a:cs typeface="Arial" panose="020B0604020202020204" pitchFamily="34" charset="0"/>
              </a:rPr>
              <a:t>A DDoS attack is a malicious attempt to disrupt the regular functioning of a network, service, or website by overwhelming it with a flood of internet traffic.</a:t>
            </a:r>
          </a:p>
        </p:txBody>
      </p:sp>
    </p:spTree>
    <p:extLst>
      <p:ext uri="{BB962C8B-B14F-4D97-AF65-F5344CB8AC3E}">
        <p14:creationId xmlns:p14="http://schemas.microsoft.com/office/powerpoint/2010/main" val="393516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Distributed Denial of Service Attack (DDoS)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Content Placeholder 3" descr="DDoS(Distributed Denial of Service) attack">
            <a:extLst>
              <a:ext uri="{FF2B5EF4-FFF2-40B4-BE49-F238E27FC236}">
                <a16:creationId xmlns:a16="http://schemas.microsoft.com/office/drawing/2014/main" id="{682C4C79-2F46-A7F3-FFFF-66F4A24BDC44}"/>
              </a:ext>
            </a:extLst>
          </p:cNvPr>
          <p:cNvPicPr>
            <a:picLocks noChangeAspect="1" noChangeArrowheads="1"/>
          </p:cNvPicPr>
          <p:nvPr/>
        </p:nvPicPr>
        <p:blipFill>
          <a:blip r:embed="rId3" cstate="print"/>
          <a:srcRect/>
          <a:stretch>
            <a:fillRect/>
          </a:stretch>
        </p:blipFill>
        <p:spPr bwMode="auto">
          <a:xfrm>
            <a:off x="1838420" y="2275869"/>
            <a:ext cx="8591456" cy="3747190"/>
          </a:xfrm>
          <a:prstGeom prst="rect">
            <a:avLst/>
          </a:prstGeom>
          <a:noFill/>
        </p:spPr>
      </p:pic>
    </p:spTree>
    <p:extLst>
      <p:ext uri="{BB962C8B-B14F-4D97-AF65-F5344CB8AC3E}">
        <p14:creationId xmlns:p14="http://schemas.microsoft.com/office/powerpoint/2010/main" val="105930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9A83DFA-77C4-F19C-EA7B-D7F5BCC0C43B}"/>
              </a:ext>
            </a:extLst>
          </p:cNvPr>
          <p:cNvPicPr>
            <a:picLocks noChangeAspect="1"/>
          </p:cNvPicPr>
          <p:nvPr/>
        </p:nvPicPr>
        <p:blipFill>
          <a:blip r:embed="rId3"/>
          <a:stretch>
            <a:fillRect/>
          </a:stretch>
        </p:blipFill>
        <p:spPr>
          <a:xfrm>
            <a:off x="389310" y="332507"/>
            <a:ext cx="11413375" cy="6176358"/>
          </a:xfrm>
          <a:prstGeom prst="rect">
            <a:avLst/>
          </a:prstGeom>
        </p:spPr>
      </p:pic>
    </p:spTree>
    <p:extLst>
      <p:ext uri="{BB962C8B-B14F-4D97-AF65-F5344CB8AC3E}">
        <p14:creationId xmlns:p14="http://schemas.microsoft.com/office/powerpoint/2010/main" val="162192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Attack on IoTs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8" name="Table 4">
            <a:extLst>
              <a:ext uri="{FF2B5EF4-FFF2-40B4-BE49-F238E27FC236}">
                <a16:creationId xmlns:a16="http://schemas.microsoft.com/office/drawing/2014/main" id="{A4EDA4F6-581F-CDEC-FC6C-F35307ADC2F1}"/>
              </a:ext>
            </a:extLst>
          </p:cNvPr>
          <p:cNvGraphicFramePr>
            <a:graphicFrameLocks noGrp="1"/>
          </p:cNvGraphicFramePr>
          <p:nvPr>
            <p:extLst>
              <p:ext uri="{D42A27DB-BD31-4B8C-83A1-F6EECF244321}">
                <p14:modId xmlns:p14="http://schemas.microsoft.com/office/powerpoint/2010/main" val="3669321837"/>
              </p:ext>
            </p:extLst>
          </p:nvPr>
        </p:nvGraphicFramePr>
        <p:xfrm>
          <a:off x="1242979" y="2365343"/>
          <a:ext cx="9365226" cy="3383280"/>
        </p:xfrm>
        <a:graphic>
          <a:graphicData uri="http://schemas.openxmlformats.org/drawingml/2006/table">
            <a:tbl>
              <a:tblPr firstRow="1" bandRow="1">
                <a:tableStyleId>{5C22544A-7EE6-4342-B048-85BDC9FD1C3A}</a:tableStyleId>
              </a:tblPr>
              <a:tblGrid>
                <a:gridCol w="5265174">
                  <a:extLst>
                    <a:ext uri="{9D8B030D-6E8A-4147-A177-3AD203B41FA5}">
                      <a16:colId xmlns:a16="http://schemas.microsoft.com/office/drawing/2014/main" val="2096278753"/>
                    </a:ext>
                  </a:extLst>
                </a:gridCol>
                <a:gridCol w="4100052">
                  <a:extLst>
                    <a:ext uri="{9D8B030D-6E8A-4147-A177-3AD203B41FA5}">
                      <a16:colId xmlns:a16="http://schemas.microsoft.com/office/drawing/2014/main" val="1323706806"/>
                    </a:ext>
                  </a:extLst>
                </a:gridCol>
              </a:tblGrid>
              <a:tr h="2185766">
                <a:tc>
                  <a:txBody>
                    <a:bodyPr/>
                    <a:lstStyle/>
                    <a:p>
                      <a:pPr marL="285750" indent="-285750">
                        <a:buFont typeface="Arial" panose="020B0604020202020204" pitchFamily="34" charset="0"/>
                        <a:buChar char="•"/>
                      </a:pPr>
                      <a:r>
                        <a:rPr lang="en-US" sz="2400" b="0" dirty="0">
                          <a:solidFill>
                            <a:schemeClr val="tx1"/>
                          </a:solidFill>
                        </a:rPr>
                        <a:t>DDoS attack</a:t>
                      </a:r>
                    </a:p>
                    <a:p>
                      <a:pPr marL="285750" indent="-285750">
                        <a:buFont typeface="Arial" panose="020B0604020202020204" pitchFamily="34" charset="0"/>
                        <a:buChar char="•"/>
                      </a:pPr>
                      <a:endParaRPr lang="en-US" sz="2400" b="0" dirty="0">
                        <a:solidFill>
                          <a:schemeClr val="tx1"/>
                        </a:solidFill>
                      </a:endParaRPr>
                    </a:p>
                    <a:p>
                      <a:pPr marL="285750" indent="-285750">
                        <a:buFont typeface="Arial" panose="020B0604020202020204" pitchFamily="34" charset="0"/>
                        <a:buChar char="•"/>
                      </a:pPr>
                      <a:r>
                        <a:rPr lang="en-US" sz="2400" b="0" dirty="0">
                          <a:solidFill>
                            <a:schemeClr val="tx1"/>
                          </a:solidFill>
                        </a:rPr>
                        <a:t>Message Interception attack (MIM)</a:t>
                      </a:r>
                    </a:p>
                    <a:p>
                      <a:pPr marL="285750" indent="-285750">
                        <a:buFont typeface="Arial" panose="020B0604020202020204" pitchFamily="34" charset="0"/>
                        <a:buChar char="•"/>
                      </a:pPr>
                      <a:endParaRPr lang="en-US" sz="2400" b="0" dirty="0">
                        <a:solidFill>
                          <a:schemeClr val="tx1"/>
                        </a:solidFill>
                      </a:endParaRPr>
                    </a:p>
                    <a:p>
                      <a:pPr marL="285750" indent="-285750">
                        <a:buFont typeface="Arial" panose="020B0604020202020204" pitchFamily="34" charset="0"/>
                        <a:buChar char="•"/>
                      </a:pPr>
                      <a:r>
                        <a:rPr lang="en-US" sz="2400" b="0" dirty="0">
                          <a:solidFill>
                            <a:schemeClr val="tx1"/>
                          </a:solidFill>
                        </a:rPr>
                        <a:t>Timing attack (side channel attack)</a:t>
                      </a:r>
                    </a:p>
                    <a:p>
                      <a:pPr marL="285750" indent="-285750">
                        <a:buFont typeface="Arial" panose="020B0604020202020204" pitchFamily="34" charset="0"/>
                        <a:buChar char="•"/>
                      </a:pPr>
                      <a:endParaRPr lang="en-US" sz="2400" b="0" dirty="0">
                        <a:solidFill>
                          <a:schemeClr val="tx1"/>
                        </a:solidFill>
                      </a:endParaRPr>
                    </a:p>
                    <a:p>
                      <a:pPr marL="285750" indent="-285750">
                        <a:buFont typeface="Arial" panose="020B0604020202020204" pitchFamily="34" charset="0"/>
                        <a:buChar char="•"/>
                      </a:pPr>
                      <a:r>
                        <a:rPr lang="en-US" sz="2400" b="0" dirty="0">
                          <a:solidFill>
                            <a:schemeClr val="tx1"/>
                          </a:solidFill>
                        </a:rPr>
                        <a:t>Injection attack</a:t>
                      </a:r>
                    </a:p>
                    <a:p>
                      <a:pPr marL="285750" indent="-285750">
                        <a:buFont typeface="Arial" panose="020B0604020202020204" pitchFamily="34" charset="0"/>
                        <a:buChar char="•"/>
                      </a:pPr>
                      <a:endParaRPr lang="en-US" sz="2400" b="0" dirty="0">
                        <a:solidFill>
                          <a:schemeClr val="tx1"/>
                        </a:solidFill>
                      </a:endParaRPr>
                    </a:p>
                    <a:p>
                      <a:pPr marL="285750" indent="-285750">
                        <a:buFont typeface="Arial" panose="020B0604020202020204" pitchFamily="34" charset="0"/>
                        <a:buChar char="•"/>
                      </a:pPr>
                      <a:r>
                        <a:rPr lang="en-US" sz="2400" b="0" dirty="0">
                          <a:solidFill>
                            <a:schemeClr val="tx1"/>
                          </a:solidFill>
                        </a:rPr>
                        <a:t>Crypto Jacking</a:t>
                      </a:r>
                    </a:p>
                  </a:txBody>
                  <a:tcPr>
                    <a:solidFill>
                      <a:schemeClr val="bg1"/>
                    </a:solidFill>
                  </a:tcPr>
                </a:tc>
                <a:tc>
                  <a:txBody>
                    <a:bodyPr/>
                    <a:lstStyle/>
                    <a:p>
                      <a:pPr marL="285750" indent="-285750">
                        <a:buFont typeface="Arial" panose="020B0604020202020204" pitchFamily="34" charset="0"/>
                        <a:buChar char="•"/>
                      </a:pPr>
                      <a:r>
                        <a:rPr lang="en-US" sz="2400" b="0" dirty="0">
                          <a:solidFill>
                            <a:schemeClr val="tx1"/>
                          </a:solidFill>
                        </a:rPr>
                        <a:t>SPAM attack</a:t>
                      </a:r>
                    </a:p>
                    <a:p>
                      <a:pPr marL="285750" indent="-285750">
                        <a:buFont typeface="Arial" panose="020B0604020202020204" pitchFamily="34" charset="0"/>
                        <a:buChar char="•"/>
                      </a:pPr>
                      <a:endParaRPr lang="en-US" sz="2400" b="0" dirty="0">
                        <a:solidFill>
                          <a:schemeClr val="tx1"/>
                        </a:solidFill>
                      </a:endParaRPr>
                    </a:p>
                    <a:p>
                      <a:pPr marL="285750" indent="-285750">
                        <a:buFont typeface="Arial" panose="020B0604020202020204" pitchFamily="34" charset="0"/>
                        <a:buChar char="•"/>
                      </a:pPr>
                      <a:r>
                        <a:rPr lang="en-US" sz="2400" b="0" dirty="0">
                          <a:solidFill>
                            <a:schemeClr val="tx1"/>
                          </a:solidFill>
                        </a:rPr>
                        <a:t>Replay attack</a:t>
                      </a:r>
                    </a:p>
                    <a:p>
                      <a:pPr marL="285750" indent="-285750">
                        <a:buFont typeface="Arial" panose="020B0604020202020204" pitchFamily="34" charset="0"/>
                        <a:buChar char="•"/>
                      </a:pPr>
                      <a:endParaRPr lang="en-US" sz="2400" b="0" dirty="0">
                        <a:solidFill>
                          <a:schemeClr val="tx1"/>
                        </a:solidFill>
                      </a:endParaRPr>
                    </a:p>
                    <a:p>
                      <a:pPr marL="285750" indent="-285750">
                        <a:buFont typeface="Arial" panose="020B0604020202020204" pitchFamily="34" charset="0"/>
                        <a:buChar char="•"/>
                      </a:pPr>
                      <a:r>
                        <a:rPr lang="en-US" sz="2400" b="0" dirty="0">
                          <a:solidFill>
                            <a:schemeClr val="tx1"/>
                          </a:solidFill>
                        </a:rPr>
                        <a:t>Node capture attack</a:t>
                      </a:r>
                    </a:p>
                    <a:p>
                      <a:pPr marL="285750" indent="-285750">
                        <a:buFont typeface="Arial" panose="020B0604020202020204" pitchFamily="34" charset="0"/>
                        <a:buChar char="•"/>
                      </a:pPr>
                      <a:endParaRPr lang="en-US" sz="2400" b="0" dirty="0">
                        <a:solidFill>
                          <a:schemeClr val="tx1"/>
                        </a:solidFill>
                      </a:endParaRPr>
                    </a:p>
                    <a:p>
                      <a:pPr marL="285750" indent="-285750">
                        <a:buFont typeface="Arial" panose="020B0604020202020204" pitchFamily="34" charset="0"/>
                        <a:buChar char="•"/>
                      </a:pPr>
                      <a:r>
                        <a:rPr lang="en-US" sz="2400" b="0" dirty="0">
                          <a:solidFill>
                            <a:schemeClr val="tx1"/>
                          </a:solidFill>
                        </a:rPr>
                        <a:t>Vulnerable 3PP library</a:t>
                      </a:r>
                    </a:p>
                  </a:txBody>
                  <a:tcPr>
                    <a:solidFill>
                      <a:schemeClr val="bg1"/>
                    </a:solidFill>
                  </a:tcPr>
                </a:tc>
                <a:extLst>
                  <a:ext uri="{0D108BD9-81ED-4DB2-BD59-A6C34878D82A}">
                    <a16:rowId xmlns:a16="http://schemas.microsoft.com/office/drawing/2014/main" val="1513405085"/>
                  </a:ext>
                </a:extLst>
              </a:tr>
            </a:tbl>
          </a:graphicData>
        </a:graphic>
      </p:graphicFrame>
    </p:spTree>
    <p:extLst>
      <p:ext uri="{BB962C8B-B14F-4D97-AF65-F5344CB8AC3E}">
        <p14:creationId xmlns:p14="http://schemas.microsoft.com/office/powerpoint/2010/main" val="129775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 </a:t>
            </a:r>
            <a:r>
              <a:rPr kumimoji="0" lang="en-US" sz="3600" b="0" i="0" u="none" strike="noStrike" kern="1200" cap="none" spc="0" normalizeH="0" baseline="0" noProof="0" dirty="0" err="1">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WiFi</a:t>
            </a: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 Router Vulnerabilities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Google Shape;973;p106">
            <a:extLst>
              <a:ext uri="{FF2B5EF4-FFF2-40B4-BE49-F238E27FC236}">
                <a16:creationId xmlns:a16="http://schemas.microsoft.com/office/drawing/2014/main" id="{D4B19C17-31CA-9937-20B2-A60DC6D45911}"/>
              </a:ext>
            </a:extLst>
          </p:cNvPr>
          <p:cNvSpPr txBox="1">
            <a:spLocks/>
          </p:cNvSpPr>
          <p:nvPr/>
        </p:nvSpPr>
        <p:spPr>
          <a:xfrm>
            <a:off x="947277" y="2202872"/>
            <a:ext cx="9287933" cy="3970277"/>
          </a:xfrm>
          <a:prstGeom prst="rect">
            <a:avLst/>
          </a:prstGeom>
        </p:spPr>
        <p:txBody>
          <a:bodyPr spcFirstLastPara="1" vert="horz" wrap="square" lIns="121900" tIns="121900" rIns="121900" bIns="12190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396" indent="0">
              <a:lnSpc>
                <a:spcPct val="110000"/>
              </a:lnSpc>
              <a:spcBef>
                <a:spcPts val="0"/>
              </a:spcBef>
              <a:buClr>
                <a:srgbClr val="666666"/>
              </a:buClr>
              <a:buSzPts val="1800"/>
              <a:buNone/>
            </a:pPr>
            <a:r>
              <a:rPr lang="en-US" sz="2200" b="1" dirty="0" err="1">
                <a:solidFill>
                  <a:srgbClr val="154EA0"/>
                </a:solidFill>
              </a:rPr>
              <a:t>WiFi</a:t>
            </a:r>
            <a:r>
              <a:rPr lang="en-US" sz="2200" b="1" dirty="0">
                <a:solidFill>
                  <a:srgbClr val="154EA0"/>
                </a:solidFill>
              </a:rPr>
              <a:t> Attacks</a:t>
            </a:r>
          </a:p>
          <a:p>
            <a:pPr marL="1219170" lvl="1" indent="-448722">
              <a:lnSpc>
                <a:spcPct val="110000"/>
              </a:lnSpc>
              <a:spcBef>
                <a:spcPts val="0"/>
              </a:spcBef>
              <a:buClr>
                <a:srgbClr val="666666"/>
              </a:buClr>
              <a:buSzPts val="1700"/>
              <a:buFont typeface="Arial" panose="020B0604020202020204" pitchFamily="34" charset="0"/>
              <a:buChar char="○"/>
            </a:pPr>
            <a:r>
              <a:rPr lang="en-US" sz="2200" dirty="0">
                <a:solidFill>
                  <a:schemeClr val="tx1">
                    <a:lumMod val="85000"/>
                    <a:lumOff val="15000"/>
                  </a:schemeClr>
                </a:solidFill>
              </a:rPr>
              <a:t>Evil Twin Attack</a:t>
            </a:r>
          </a:p>
          <a:p>
            <a:pPr marL="1219170" lvl="1" indent="-448722">
              <a:lnSpc>
                <a:spcPct val="110000"/>
              </a:lnSpc>
              <a:spcBef>
                <a:spcPts val="0"/>
              </a:spcBef>
              <a:buClr>
                <a:srgbClr val="666666"/>
              </a:buClr>
              <a:buSzPts val="1700"/>
              <a:buFont typeface="Arial" panose="020B0604020202020204" pitchFamily="34" charset="0"/>
              <a:buChar char="○"/>
            </a:pPr>
            <a:r>
              <a:rPr lang="en-US" sz="2200" dirty="0">
                <a:solidFill>
                  <a:schemeClr val="tx1">
                    <a:lumMod val="85000"/>
                    <a:lumOff val="15000"/>
                  </a:schemeClr>
                </a:solidFill>
              </a:rPr>
              <a:t>Jamming Signals</a:t>
            </a:r>
          </a:p>
          <a:p>
            <a:pPr marL="1219170" lvl="1" indent="-448722">
              <a:lnSpc>
                <a:spcPct val="110000"/>
              </a:lnSpc>
              <a:spcBef>
                <a:spcPts val="0"/>
              </a:spcBef>
              <a:buClr>
                <a:srgbClr val="666666"/>
              </a:buClr>
              <a:buSzPts val="1700"/>
              <a:buFont typeface="Arial" panose="020B0604020202020204" pitchFamily="34" charset="0"/>
              <a:buChar char="○"/>
            </a:pPr>
            <a:r>
              <a:rPr lang="en-US" sz="2200" dirty="0">
                <a:solidFill>
                  <a:schemeClr val="tx1">
                    <a:lumMod val="85000"/>
                    <a:lumOff val="15000"/>
                  </a:schemeClr>
                </a:solidFill>
              </a:rPr>
              <a:t>Misconfiguration Attack</a:t>
            </a:r>
          </a:p>
          <a:p>
            <a:pPr marL="1219170" lvl="1" indent="-448722">
              <a:lnSpc>
                <a:spcPct val="110000"/>
              </a:lnSpc>
              <a:spcBef>
                <a:spcPts val="0"/>
              </a:spcBef>
              <a:buClr>
                <a:srgbClr val="666666"/>
              </a:buClr>
              <a:buSzPts val="1700"/>
              <a:buFont typeface="Arial" panose="020B0604020202020204" pitchFamily="34" charset="0"/>
              <a:buChar char="○"/>
            </a:pPr>
            <a:r>
              <a:rPr lang="en-US" sz="2200" dirty="0">
                <a:solidFill>
                  <a:schemeClr val="tx1">
                    <a:lumMod val="85000"/>
                    <a:lumOff val="15000"/>
                  </a:schemeClr>
                </a:solidFill>
              </a:rPr>
              <a:t>Honey Spot Attack</a:t>
            </a:r>
          </a:p>
          <a:p>
            <a:pPr marL="1219170" lvl="1" indent="-448722">
              <a:lnSpc>
                <a:spcPct val="110000"/>
              </a:lnSpc>
              <a:spcBef>
                <a:spcPts val="0"/>
              </a:spcBef>
              <a:buClr>
                <a:srgbClr val="666666"/>
              </a:buClr>
              <a:buSzPts val="1700"/>
              <a:buFont typeface="Arial" panose="020B0604020202020204" pitchFamily="34" charset="0"/>
              <a:buChar char="○"/>
            </a:pPr>
            <a:r>
              <a:rPr lang="en-US" sz="2200" dirty="0">
                <a:solidFill>
                  <a:schemeClr val="tx1">
                    <a:lumMod val="85000"/>
                    <a:lumOff val="15000"/>
                  </a:schemeClr>
                </a:solidFill>
              </a:rPr>
              <a:t>Unauthorized/Ad hoc Connection  Attack</a:t>
            </a:r>
          </a:p>
          <a:p>
            <a:pPr marL="152396" indent="0">
              <a:lnSpc>
                <a:spcPct val="110000"/>
              </a:lnSpc>
              <a:spcBef>
                <a:spcPts val="0"/>
              </a:spcBef>
              <a:buClr>
                <a:srgbClr val="666666"/>
              </a:buClr>
              <a:buSzPts val="1800"/>
              <a:buNone/>
            </a:pPr>
            <a:r>
              <a:rPr lang="en-US" sz="2200" b="1" dirty="0">
                <a:solidFill>
                  <a:srgbClr val="154EA0"/>
                </a:solidFill>
              </a:rPr>
              <a:t>Precautions</a:t>
            </a:r>
          </a:p>
          <a:p>
            <a:pPr marL="1219170" lvl="1" indent="-448722">
              <a:lnSpc>
                <a:spcPct val="110000"/>
              </a:lnSpc>
              <a:spcBef>
                <a:spcPts val="0"/>
              </a:spcBef>
              <a:buClr>
                <a:srgbClr val="666666"/>
              </a:buClr>
              <a:buSzPts val="1700"/>
              <a:buFont typeface="Arial" panose="020B0604020202020204" pitchFamily="34" charset="0"/>
              <a:buChar char="○"/>
            </a:pPr>
            <a:r>
              <a:rPr lang="en-US" sz="2200" dirty="0">
                <a:solidFill>
                  <a:schemeClr val="tx1">
                    <a:lumMod val="85000"/>
                    <a:lumOff val="15000"/>
                  </a:schemeClr>
                </a:solidFill>
              </a:rPr>
              <a:t>Avoid public </a:t>
            </a:r>
            <a:r>
              <a:rPr lang="en-US" sz="2200" dirty="0" err="1">
                <a:solidFill>
                  <a:schemeClr val="tx1">
                    <a:lumMod val="85000"/>
                    <a:lumOff val="15000"/>
                  </a:schemeClr>
                </a:solidFill>
              </a:rPr>
              <a:t>WiFi</a:t>
            </a:r>
            <a:r>
              <a:rPr lang="en-US" sz="2200" dirty="0">
                <a:solidFill>
                  <a:schemeClr val="tx1">
                    <a:lumMod val="85000"/>
                    <a:lumOff val="15000"/>
                  </a:schemeClr>
                </a:solidFill>
              </a:rPr>
              <a:t> networks</a:t>
            </a:r>
          </a:p>
          <a:p>
            <a:pPr marL="1219170" lvl="1" indent="-448722">
              <a:lnSpc>
                <a:spcPct val="110000"/>
              </a:lnSpc>
              <a:spcBef>
                <a:spcPts val="0"/>
              </a:spcBef>
              <a:buClr>
                <a:srgbClr val="666666"/>
              </a:buClr>
              <a:buSzPts val="1700"/>
              <a:buFont typeface="Arial" panose="020B0604020202020204" pitchFamily="34" charset="0"/>
              <a:buChar char="○"/>
            </a:pPr>
            <a:r>
              <a:rPr lang="en-US" sz="2200" dirty="0">
                <a:solidFill>
                  <a:schemeClr val="tx1">
                    <a:lumMod val="85000"/>
                    <a:lumOff val="15000"/>
                  </a:schemeClr>
                </a:solidFill>
              </a:rPr>
              <a:t>Use VPN connection if you have to use public </a:t>
            </a:r>
            <a:r>
              <a:rPr lang="en-US" sz="2200" dirty="0" err="1">
                <a:solidFill>
                  <a:schemeClr val="tx1">
                    <a:lumMod val="85000"/>
                    <a:lumOff val="15000"/>
                  </a:schemeClr>
                </a:solidFill>
              </a:rPr>
              <a:t>WiFi</a:t>
            </a:r>
            <a:r>
              <a:rPr lang="en-US" sz="2200" dirty="0">
                <a:solidFill>
                  <a:schemeClr val="tx1">
                    <a:lumMod val="85000"/>
                    <a:lumOff val="15000"/>
                  </a:schemeClr>
                </a:solidFill>
              </a:rPr>
              <a:t> network.</a:t>
            </a:r>
          </a:p>
          <a:p>
            <a:pPr marL="1219170" lvl="1" indent="-448722">
              <a:lnSpc>
                <a:spcPct val="110000"/>
              </a:lnSpc>
              <a:spcBef>
                <a:spcPts val="0"/>
              </a:spcBef>
              <a:buClr>
                <a:srgbClr val="666666"/>
              </a:buClr>
              <a:buSzPts val="1700"/>
              <a:buFont typeface="Arial" panose="020B0604020202020204" pitchFamily="34" charset="0"/>
              <a:buChar char="○"/>
            </a:pPr>
            <a:r>
              <a:rPr lang="en-US" sz="2200" dirty="0">
                <a:solidFill>
                  <a:schemeClr val="tx1">
                    <a:lumMod val="85000"/>
                    <a:lumOff val="15000"/>
                  </a:schemeClr>
                </a:solidFill>
              </a:rPr>
              <a:t>Always change the default credentials of your router.</a:t>
            </a:r>
          </a:p>
        </p:txBody>
      </p:sp>
      <p:pic>
        <p:nvPicPr>
          <p:cNvPr id="12" name="Google Shape;975;p106">
            <a:extLst>
              <a:ext uri="{FF2B5EF4-FFF2-40B4-BE49-F238E27FC236}">
                <a16:creationId xmlns:a16="http://schemas.microsoft.com/office/drawing/2014/main" id="{D9D0645B-4D0A-CC83-4ACA-654E77066A02}"/>
              </a:ext>
            </a:extLst>
          </p:cNvPr>
          <p:cNvPicPr preferRelativeResize="0"/>
          <p:nvPr/>
        </p:nvPicPr>
        <p:blipFill>
          <a:blip r:embed="rId3">
            <a:alphaModFix/>
            <a:duotone>
              <a:schemeClr val="accent1">
                <a:shade val="45000"/>
                <a:satMod val="135000"/>
              </a:schemeClr>
              <a:prstClr val="white"/>
            </a:duotone>
          </a:blip>
          <a:stretch>
            <a:fillRect/>
          </a:stretch>
        </p:blipFill>
        <p:spPr>
          <a:xfrm>
            <a:off x="9479457" y="2647949"/>
            <a:ext cx="1550494" cy="1209676"/>
          </a:xfrm>
          <a:prstGeom prst="rect">
            <a:avLst/>
          </a:prstGeom>
          <a:noFill/>
          <a:ln>
            <a:noFill/>
          </a:ln>
        </p:spPr>
      </p:pic>
    </p:spTree>
    <p:extLst>
      <p:ext uri="{BB962C8B-B14F-4D97-AF65-F5344CB8AC3E}">
        <p14:creationId xmlns:p14="http://schemas.microsoft.com/office/powerpoint/2010/main" val="245513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Bluetooth Vulnerabilities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Google Shape;967;p105">
            <a:extLst>
              <a:ext uri="{FF2B5EF4-FFF2-40B4-BE49-F238E27FC236}">
                <a16:creationId xmlns:a16="http://schemas.microsoft.com/office/drawing/2014/main" id="{8987D273-16DA-E13F-2B32-9F61F2E4C042}"/>
              </a:ext>
            </a:extLst>
          </p:cNvPr>
          <p:cNvPicPr preferRelativeResize="0"/>
          <p:nvPr/>
        </p:nvPicPr>
        <p:blipFill>
          <a:blip r:embed="rId3">
            <a:alphaModFix/>
            <a:duotone>
              <a:schemeClr val="accent1">
                <a:shade val="45000"/>
                <a:satMod val="135000"/>
              </a:schemeClr>
              <a:prstClr val="white"/>
            </a:duotone>
          </a:blip>
          <a:stretch>
            <a:fillRect/>
          </a:stretch>
        </p:blipFill>
        <p:spPr>
          <a:xfrm>
            <a:off x="9782175" y="2170384"/>
            <a:ext cx="1487447" cy="1365750"/>
          </a:xfrm>
          <a:prstGeom prst="rect">
            <a:avLst/>
          </a:prstGeom>
          <a:noFill/>
          <a:ln>
            <a:noFill/>
          </a:ln>
        </p:spPr>
      </p:pic>
      <p:sp>
        <p:nvSpPr>
          <p:cNvPr id="13" name="Google Shape;966;p105">
            <a:extLst>
              <a:ext uri="{FF2B5EF4-FFF2-40B4-BE49-F238E27FC236}">
                <a16:creationId xmlns:a16="http://schemas.microsoft.com/office/drawing/2014/main" id="{D7745486-BE42-EA14-01A9-875D0E073CBD}"/>
              </a:ext>
            </a:extLst>
          </p:cNvPr>
          <p:cNvSpPr txBox="1">
            <a:spLocks/>
          </p:cNvSpPr>
          <p:nvPr/>
        </p:nvSpPr>
        <p:spPr>
          <a:xfrm>
            <a:off x="1072167" y="2333978"/>
            <a:ext cx="8515351" cy="4927600"/>
          </a:xfrm>
          <a:prstGeom prst="rect">
            <a:avLst/>
          </a:prstGeom>
          <a:noFill/>
        </p:spPr>
        <p:txBody>
          <a:bodyPr spcFirstLastPara="1" vert="horz" wrap="square" lIns="121900" tIns="121900" rIns="121900" bIns="1219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457189">
              <a:lnSpc>
                <a:spcPct val="110000"/>
              </a:lnSpc>
              <a:spcBef>
                <a:spcPts val="0"/>
              </a:spcBef>
              <a:buClr>
                <a:srgbClr val="666666"/>
              </a:buClr>
              <a:buSzPts val="1800"/>
              <a:buFont typeface="Arial" panose="020B0604020202020204" pitchFamily="34" charset="0"/>
              <a:buChar char="●"/>
            </a:pPr>
            <a:r>
              <a:rPr lang="en-US" sz="2200" dirty="0">
                <a:solidFill>
                  <a:schemeClr val="tx1">
                    <a:lumMod val="85000"/>
                    <a:lumOff val="15000"/>
                  </a:schemeClr>
                </a:solidFill>
                <a:latin typeface="Arial" panose="020B0604020202020204" pitchFamily="34" charset="0"/>
                <a:cs typeface="Arial" panose="020B0604020202020204" pitchFamily="34" charset="0"/>
              </a:rPr>
              <a:t>Always keep Bluetooth in off state when not in use.</a:t>
            </a:r>
          </a:p>
          <a:p>
            <a:pPr marL="609585" indent="-457189">
              <a:lnSpc>
                <a:spcPct val="110000"/>
              </a:lnSpc>
              <a:spcBef>
                <a:spcPts val="0"/>
              </a:spcBef>
              <a:buClr>
                <a:srgbClr val="666666"/>
              </a:buClr>
              <a:buSzPts val="1800"/>
              <a:buFont typeface="Arial" panose="020B0604020202020204" pitchFamily="34" charset="0"/>
              <a:buChar char="●"/>
            </a:pPr>
            <a:r>
              <a:rPr lang="en-US" sz="2200" dirty="0">
                <a:solidFill>
                  <a:schemeClr val="tx1">
                    <a:lumMod val="85000"/>
                    <a:lumOff val="15000"/>
                  </a:schemeClr>
                </a:solidFill>
                <a:latin typeface="Arial" panose="020B0604020202020204" pitchFamily="34" charset="0"/>
                <a:cs typeface="Arial" panose="020B0604020202020204" pitchFamily="34" charset="0"/>
              </a:rPr>
              <a:t>Hackers can exploit open </a:t>
            </a:r>
            <a:r>
              <a:rPr lang="en-US" sz="2200" dirty="0" err="1">
                <a:solidFill>
                  <a:schemeClr val="tx1">
                    <a:lumMod val="85000"/>
                    <a:lumOff val="15000"/>
                  </a:schemeClr>
                </a:solidFill>
                <a:latin typeface="Arial" panose="020B0604020202020204" pitchFamily="34" charset="0"/>
                <a:cs typeface="Arial" panose="020B0604020202020204" pitchFamily="34" charset="0"/>
              </a:rPr>
              <a:t>bluetooth</a:t>
            </a:r>
            <a:r>
              <a:rPr lang="en-US" sz="2200" dirty="0">
                <a:solidFill>
                  <a:schemeClr val="tx1">
                    <a:lumMod val="85000"/>
                    <a:lumOff val="15000"/>
                  </a:schemeClr>
                </a:solidFill>
                <a:latin typeface="Arial" panose="020B0604020202020204" pitchFamily="34" charset="0"/>
                <a:cs typeface="Arial" panose="020B0604020202020204" pitchFamily="34" charset="0"/>
              </a:rPr>
              <a:t> for-</a:t>
            </a:r>
          </a:p>
          <a:p>
            <a:pPr marL="1219170" lvl="1" indent="-457189">
              <a:lnSpc>
                <a:spcPct val="110000"/>
              </a:lnSpc>
              <a:spcBef>
                <a:spcPts val="0"/>
              </a:spcBef>
              <a:buClr>
                <a:srgbClr val="666666"/>
              </a:buClr>
              <a:buSzPts val="1800"/>
              <a:buFont typeface="Arial" panose="020B0604020202020204" pitchFamily="34" charset="0"/>
              <a:buChar char="○"/>
            </a:pPr>
            <a:r>
              <a:rPr lang="en-US" sz="2200" dirty="0" err="1">
                <a:solidFill>
                  <a:schemeClr val="tx1">
                    <a:lumMod val="85000"/>
                    <a:lumOff val="15000"/>
                  </a:schemeClr>
                </a:solidFill>
                <a:latin typeface="Arial" panose="020B0604020202020204" pitchFamily="34" charset="0"/>
                <a:cs typeface="Arial" panose="020B0604020202020204" pitchFamily="34" charset="0"/>
              </a:rPr>
              <a:t>Bluesnarfing</a:t>
            </a:r>
            <a:endParaRPr lang="en-US" sz="2200" dirty="0">
              <a:solidFill>
                <a:schemeClr val="tx1">
                  <a:lumMod val="85000"/>
                  <a:lumOff val="15000"/>
                </a:schemeClr>
              </a:solidFill>
              <a:latin typeface="Arial" panose="020B0604020202020204" pitchFamily="34" charset="0"/>
              <a:cs typeface="Arial" panose="020B0604020202020204" pitchFamily="34" charset="0"/>
            </a:endParaRPr>
          </a:p>
          <a:p>
            <a:pPr marL="1219170" lvl="1" indent="-457189">
              <a:lnSpc>
                <a:spcPct val="110000"/>
              </a:lnSpc>
              <a:spcBef>
                <a:spcPts val="0"/>
              </a:spcBef>
              <a:buClr>
                <a:srgbClr val="666666"/>
              </a:buClr>
              <a:buSzPts val="1800"/>
              <a:buFont typeface="Arial" panose="020B0604020202020204" pitchFamily="34" charset="0"/>
              <a:buChar char="○"/>
            </a:pPr>
            <a:r>
              <a:rPr lang="en-US" sz="2200" dirty="0">
                <a:solidFill>
                  <a:schemeClr val="tx1">
                    <a:lumMod val="85000"/>
                    <a:lumOff val="15000"/>
                  </a:schemeClr>
                </a:solidFill>
                <a:latin typeface="Arial" panose="020B0604020202020204" pitchFamily="34" charset="0"/>
                <a:cs typeface="Arial" panose="020B0604020202020204" pitchFamily="34" charset="0"/>
              </a:rPr>
              <a:t>Eavesdropping</a:t>
            </a:r>
          </a:p>
          <a:p>
            <a:pPr marL="1219170" lvl="1" indent="-457189">
              <a:lnSpc>
                <a:spcPct val="110000"/>
              </a:lnSpc>
              <a:spcBef>
                <a:spcPts val="0"/>
              </a:spcBef>
              <a:buClr>
                <a:srgbClr val="666666"/>
              </a:buClr>
              <a:buSzPts val="1800"/>
              <a:buFont typeface="Arial" panose="020B0604020202020204" pitchFamily="34" charset="0"/>
              <a:buChar char="○"/>
            </a:pPr>
            <a:r>
              <a:rPr lang="en-US" sz="2200" dirty="0">
                <a:solidFill>
                  <a:schemeClr val="tx1">
                    <a:lumMod val="85000"/>
                    <a:lumOff val="15000"/>
                  </a:schemeClr>
                </a:solidFill>
                <a:latin typeface="Arial" panose="020B0604020202020204" pitchFamily="34" charset="0"/>
                <a:cs typeface="Arial" panose="020B0604020202020204" pitchFamily="34" charset="0"/>
              </a:rPr>
              <a:t>Denial of Service</a:t>
            </a:r>
          </a:p>
          <a:p>
            <a:pPr marL="1219170" lvl="1" indent="-457189">
              <a:lnSpc>
                <a:spcPct val="110000"/>
              </a:lnSpc>
              <a:spcBef>
                <a:spcPts val="0"/>
              </a:spcBef>
              <a:buClr>
                <a:srgbClr val="666666"/>
              </a:buClr>
              <a:buSzPts val="1800"/>
              <a:buFont typeface="Arial" panose="020B0604020202020204" pitchFamily="34" charset="0"/>
              <a:buChar char="○"/>
            </a:pPr>
            <a:r>
              <a:rPr lang="en-US" sz="2200" dirty="0">
                <a:solidFill>
                  <a:schemeClr val="tx1">
                    <a:lumMod val="85000"/>
                    <a:lumOff val="15000"/>
                  </a:schemeClr>
                </a:solidFill>
                <a:latin typeface="Arial" panose="020B0604020202020204" pitchFamily="34" charset="0"/>
                <a:cs typeface="Arial" panose="020B0604020202020204" pitchFamily="34" charset="0"/>
              </a:rPr>
              <a:t>Viruses and Worms</a:t>
            </a:r>
          </a:p>
          <a:p>
            <a:pPr marL="1219170" lvl="1" indent="-457189">
              <a:lnSpc>
                <a:spcPct val="110000"/>
              </a:lnSpc>
              <a:spcBef>
                <a:spcPts val="0"/>
              </a:spcBef>
              <a:buClr>
                <a:srgbClr val="666666"/>
              </a:buClr>
              <a:buSzPts val="1800"/>
              <a:buFont typeface="Arial" panose="020B0604020202020204" pitchFamily="34" charset="0"/>
              <a:buChar char="○"/>
            </a:pPr>
            <a:r>
              <a:rPr lang="en-US" sz="2200" dirty="0">
                <a:solidFill>
                  <a:schemeClr val="tx1">
                    <a:lumMod val="85000"/>
                    <a:lumOff val="15000"/>
                  </a:schemeClr>
                </a:solidFill>
                <a:latin typeface="Arial" panose="020B0604020202020204" pitchFamily="34" charset="0"/>
                <a:cs typeface="Arial" panose="020B0604020202020204" pitchFamily="34" charset="0"/>
              </a:rPr>
              <a:t>Bluetooth headsets vulnerabilities</a:t>
            </a:r>
          </a:p>
          <a:p>
            <a:pPr marL="609585" indent="-457189">
              <a:lnSpc>
                <a:spcPct val="110000"/>
              </a:lnSpc>
              <a:spcBef>
                <a:spcPts val="0"/>
              </a:spcBef>
              <a:buClr>
                <a:srgbClr val="666666"/>
              </a:buClr>
              <a:buSzPts val="1800"/>
              <a:buFont typeface="Arial" panose="020B0604020202020204" pitchFamily="34" charset="0"/>
              <a:buChar char="●"/>
            </a:pPr>
            <a:r>
              <a:rPr lang="en-US" sz="2200" dirty="0">
                <a:solidFill>
                  <a:schemeClr val="tx1">
                    <a:lumMod val="85000"/>
                    <a:lumOff val="15000"/>
                  </a:schemeClr>
                </a:solidFill>
                <a:latin typeface="Arial" panose="020B0604020202020204" pitchFamily="34" charset="0"/>
                <a:cs typeface="Arial" panose="020B0604020202020204" pitchFamily="34" charset="0"/>
              </a:rPr>
              <a:t>Avoid pairing Bluetooth devices in crowded spaces.</a:t>
            </a:r>
          </a:p>
        </p:txBody>
      </p:sp>
    </p:spTree>
    <p:extLst>
      <p:ext uri="{BB962C8B-B14F-4D97-AF65-F5344CB8AC3E}">
        <p14:creationId xmlns:p14="http://schemas.microsoft.com/office/powerpoint/2010/main" val="273091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Vulnerabilities of  IoT Devices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Google Shape;966;p105">
            <a:extLst>
              <a:ext uri="{FF2B5EF4-FFF2-40B4-BE49-F238E27FC236}">
                <a16:creationId xmlns:a16="http://schemas.microsoft.com/office/drawing/2014/main" id="{D7745486-BE42-EA14-01A9-875D0E073CBD}"/>
              </a:ext>
            </a:extLst>
          </p:cNvPr>
          <p:cNvSpPr txBox="1">
            <a:spLocks/>
          </p:cNvSpPr>
          <p:nvPr/>
        </p:nvSpPr>
        <p:spPr>
          <a:xfrm>
            <a:off x="1242979" y="2310036"/>
            <a:ext cx="10050955" cy="2728704"/>
          </a:xfrm>
          <a:prstGeom prst="rect">
            <a:avLst/>
          </a:prstGeom>
          <a:noFill/>
        </p:spPr>
        <p:txBody>
          <a:bodyPr spcFirstLastPara="1" vert="horz" wrap="square" lIns="121900" tIns="121900" rIns="121900" bIns="121900" numCol="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Security Vulnerabilities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Data Privacy Concerns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Regulatory and Compliance Risks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Network Vulnerabilities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Legacy Systems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Lack of Security Updates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Insecure Communication</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Device Manipulation</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Supply Chain Attacks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Dependency on Cloud Services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False Sense of Security</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Physical Safety Risks</a:t>
            </a:r>
          </a:p>
        </p:txBody>
      </p:sp>
    </p:spTree>
    <p:extLst>
      <p:ext uri="{BB962C8B-B14F-4D97-AF65-F5344CB8AC3E}">
        <p14:creationId xmlns:p14="http://schemas.microsoft.com/office/powerpoint/2010/main" val="313245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Securing IoT Devices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Google Shape;966;p105">
            <a:extLst>
              <a:ext uri="{FF2B5EF4-FFF2-40B4-BE49-F238E27FC236}">
                <a16:creationId xmlns:a16="http://schemas.microsoft.com/office/drawing/2014/main" id="{D7745486-BE42-EA14-01A9-875D0E073CBD}"/>
              </a:ext>
            </a:extLst>
          </p:cNvPr>
          <p:cNvSpPr txBox="1">
            <a:spLocks/>
          </p:cNvSpPr>
          <p:nvPr/>
        </p:nvSpPr>
        <p:spPr>
          <a:xfrm>
            <a:off x="952501" y="2310035"/>
            <a:ext cx="10496550" cy="3376389"/>
          </a:xfrm>
          <a:prstGeom prst="rect">
            <a:avLst/>
          </a:prstGeom>
          <a:noFill/>
        </p:spPr>
        <p:txBody>
          <a:bodyPr spcFirstLastPara="1" vert="horz" wrap="square" lIns="121900" tIns="121900" rIns="121900" bIns="121900" numCol="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Choose Reputable Manufacturers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Change Default Credentials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Implement Strong Authentication</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Strong Encryption</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Secure Communication</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Disable Unnecessary Features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Regularly Update Firmware</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Network Segmentation</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Disable Unused Ports and Services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Implement Firewall Rules </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Intrusion Detection Systems (IDS) </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IoT Security Standards</a:t>
            </a:r>
          </a:p>
        </p:txBody>
      </p:sp>
    </p:spTree>
    <p:extLst>
      <p:ext uri="{BB962C8B-B14F-4D97-AF65-F5344CB8AC3E}">
        <p14:creationId xmlns:p14="http://schemas.microsoft.com/office/powerpoint/2010/main" val="354977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Internet of Things </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DC4262DA-D3CF-966D-1908-D5A475DE0915}"/>
              </a:ext>
            </a:extLst>
          </p:cNvPr>
          <p:cNvPicPr>
            <a:picLocks noChangeAspect="1"/>
          </p:cNvPicPr>
          <p:nvPr/>
        </p:nvPicPr>
        <p:blipFill>
          <a:blip r:embed="rId3"/>
          <a:stretch>
            <a:fillRect/>
          </a:stretch>
        </p:blipFill>
        <p:spPr>
          <a:xfrm>
            <a:off x="2159726" y="2151919"/>
            <a:ext cx="7872546" cy="3783788"/>
          </a:xfrm>
          <a:prstGeom prst="rect">
            <a:avLst/>
          </a:prstGeom>
        </p:spPr>
      </p:pic>
    </p:spTree>
    <p:extLst>
      <p:ext uri="{BB962C8B-B14F-4D97-AF65-F5344CB8AC3E}">
        <p14:creationId xmlns:p14="http://schemas.microsoft.com/office/powerpoint/2010/main" val="2256869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Securing IoT Devices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Google Shape;966;p105">
            <a:extLst>
              <a:ext uri="{FF2B5EF4-FFF2-40B4-BE49-F238E27FC236}">
                <a16:creationId xmlns:a16="http://schemas.microsoft.com/office/drawing/2014/main" id="{D7745486-BE42-EA14-01A9-875D0E073CBD}"/>
              </a:ext>
            </a:extLst>
          </p:cNvPr>
          <p:cNvSpPr txBox="1">
            <a:spLocks/>
          </p:cNvSpPr>
          <p:nvPr/>
        </p:nvSpPr>
        <p:spPr>
          <a:xfrm>
            <a:off x="952501" y="2310035"/>
            <a:ext cx="10496550" cy="3376389"/>
          </a:xfrm>
          <a:prstGeom prst="rect">
            <a:avLst/>
          </a:prstGeom>
          <a:noFill/>
        </p:spPr>
        <p:txBody>
          <a:bodyPr spcFirstLastPara="1" vert="horz" wrap="square" lIns="121900" tIns="121900" rIns="121900" bIns="121900" numCol="2"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Physical Security</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Security by Design</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User Education</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IoT Security Standards </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Regulatory Compliance</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Disable Unused Ports and Services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Privacy Considerations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Regular Audits</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Vulnerability Monitoring</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Hard Configure</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Avoid Public </a:t>
            </a:r>
            <a:r>
              <a:rPr lang="en-US" sz="2200" dirty="0" err="1">
                <a:solidFill>
                  <a:schemeClr val="tx1">
                    <a:lumMod val="85000"/>
                    <a:lumOff val="15000"/>
                  </a:schemeClr>
                </a:solidFill>
                <a:latin typeface="Arial" panose="020B0604020202020204" pitchFamily="34" charset="0"/>
                <a:cs typeface="Arial" panose="020B0604020202020204" pitchFamily="34" charset="0"/>
              </a:rPr>
              <a:t>WiFi</a:t>
            </a:r>
            <a:r>
              <a:rPr lang="en-US" sz="2200" dirty="0">
                <a:solidFill>
                  <a:schemeClr val="tx1">
                    <a:lumMod val="85000"/>
                    <a:lumOff val="15000"/>
                  </a:schemeClr>
                </a:solidFill>
                <a:latin typeface="Arial" panose="020B0604020202020204" pitchFamily="34" charset="0"/>
                <a:cs typeface="Arial" panose="020B0604020202020204" pitchFamily="34" charset="0"/>
              </a:rPr>
              <a:t> </a:t>
            </a:r>
          </a:p>
          <a:p>
            <a:pPr marL="609585" indent="-457189">
              <a:lnSpc>
                <a:spcPct val="150000"/>
              </a:lnSpc>
              <a:spcBef>
                <a:spcPts val="0"/>
              </a:spcBef>
              <a:buClr>
                <a:srgbClr val="154EA0"/>
              </a:buClr>
              <a:buSzPts val="1800"/>
              <a:buFont typeface="Wingdings" panose="05000000000000000000" pitchFamily="2" charset="2"/>
              <a:buChar char="Ø"/>
            </a:pPr>
            <a:r>
              <a:rPr lang="en-US" sz="2200" dirty="0">
                <a:solidFill>
                  <a:schemeClr val="tx1">
                    <a:lumMod val="85000"/>
                    <a:lumOff val="15000"/>
                  </a:schemeClr>
                </a:solidFill>
                <a:latin typeface="Arial" panose="020B0604020202020204" pitchFamily="34" charset="0"/>
                <a:cs typeface="Arial" panose="020B0604020202020204" pitchFamily="34" charset="0"/>
              </a:rPr>
              <a:t>Guest Network</a:t>
            </a:r>
          </a:p>
        </p:txBody>
      </p:sp>
    </p:spTree>
    <p:extLst>
      <p:ext uri="{BB962C8B-B14F-4D97-AF65-F5344CB8AC3E}">
        <p14:creationId xmlns:p14="http://schemas.microsoft.com/office/powerpoint/2010/main" val="387135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A417ABF-C662-1D22-2E36-828854CA64F3}"/>
              </a:ext>
            </a:extLst>
          </p:cNvPr>
          <p:cNvGrpSpPr/>
          <p:nvPr/>
        </p:nvGrpSpPr>
        <p:grpSpPr>
          <a:xfrm>
            <a:off x="0" y="0"/>
            <a:ext cx="12192000" cy="6858000"/>
            <a:chOff x="0" y="0"/>
            <a:chExt cx="12192000" cy="6858000"/>
          </a:xfrm>
          <a:solidFill>
            <a:schemeClr val="accent5">
              <a:lumMod val="50000"/>
            </a:schemeClr>
          </a:solidFill>
        </p:grpSpPr>
        <p:grpSp>
          <p:nvGrpSpPr>
            <p:cNvPr id="10" name="Group 9">
              <a:extLst>
                <a:ext uri="{FF2B5EF4-FFF2-40B4-BE49-F238E27FC236}">
                  <a16:creationId xmlns:a16="http://schemas.microsoft.com/office/drawing/2014/main" id="{945B068F-92AD-94BF-7EAB-AE20A4358C0C}"/>
                </a:ext>
              </a:extLst>
            </p:cNvPr>
            <p:cNvGrpSpPr/>
            <p:nvPr/>
          </p:nvGrpSpPr>
          <p:grpSpPr>
            <a:xfrm>
              <a:off x="0" y="0"/>
              <a:ext cx="12192000" cy="6858000"/>
              <a:chOff x="0" y="0"/>
              <a:chExt cx="12192000" cy="6858000"/>
            </a:xfrm>
            <a:grpFill/>
          </p:grpSpPr>
          <p:sp>
            <p:nvSpPr>
              <p:cNvPr id="12" name="Rectangle 11">
                <a:extLst>
                  <a:ext uri="{FF2B5EF4-FFF2-40B4-BE49-F238E27FC236}">
                    <a16:creationId xmlns:a16="http://schemas.microsoft.com/office/drawing/2014/main" id="{8E67107F-A4BE-95E8-0593-E4BC57DBC941}"/>
                  </a:ext>
                </a:extLst>
              </p:cNvPr>
              <p:cNvSpPr/>
              <p:nvPr/>
            </p:nvSpPr>
            <p:spPr>
              <a:xfrm>
                <a:off x="0" y="0"/>
                <a:ext cx="12192000" cy="1870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76BA178-8E10-01FB-5E2F-64BEA7980E39}"/>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1A535D19-9429-2E5C-7A12-423890876673}"/>
                </a:ext>
              </a:extLst>
            </p:cNvPr>
            <p:cNvSpPr/>
            <p:nvPr/>
          </p:nvSpPr>
          <p:spPr>
            <a:xfrm>
              <a:off x="389312" y="332509"/>
              <a:ext cx="11413375" cy="616804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Rectangle 7">
            <a:extLst>
              <a:ext uri="{FF2B5EF4-FFF2-40B4-BE49-F238E27FC236}">
                <a16:creationId xmlns:a16="http://schemas.microsoft.com/office/drawing/2014/main" id="{EB4E06EF-ADBF-3F9C-E84A-2555EFD5D78F}"/>
              </a:ext>
            </a:extLst>
          </p:cNvPr>
          <p:cNvSpPr/>
          <p:nvPr/>
        </p:nvSpPr>
        <p:spPr>
          <a:xfrm>
            <a:off x="159521" y="162371"/>
            <a:ext cx="11872958" cy="652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DBBE390-79A4-9CF2-AF7F-2CE410E9750C}"/>
              </a:ext>
            </a:extLst>
          </p:cNvPr>
          <p:cNvSpPr/>
          <p:nvPr/>
        </p:nvSpPr>
        <p:spPr>
          <a:xfrm>
            <a:off x="133351" y="5265830"/>
            <a:ext cx="12058649" cy="1008701"/>
          </a:xfrm>
          <a:prstGeom prst="rect">
            <a:avLst/>
          </a:prstGeom>
          <a:solidFill>
            <a:schemeClr val="accent5">
              <a:lumMod val="50000"/>
            </a:schemeClr>
          </a:solidFill>
          <a:ln w="25400" cap="flat" cmpd="sng" algn="ctr">
            <a:noFill/>
            <a:prstDash val="solid"/>
          </a:ln>
          <a:effectLst>
            <a:outerShdw blurRad="101600" dist="25400" algn="l"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Google Shape;62;p13">
            <a:extLst>
              <a:ext uri="{FF2B5EF4-FFF2-40B4-BE49-F238E27FC236}">
                <a16:creationId xmlns:a16="http://schemas.microsoft.com/office/drawing/2014/main" id="{2A4E8C25-CC1F-36D2-236C-A564EE5B37E4}"/>
              </a:ext>
            </a:extLst>
          </p:cNvPr>
          <p:cNvSpPr txBox="1">
            <a:spLocks/>
          </p:cNvSpPr>
          <p:nvPr/>
        </p:nvSpPr>
        <p:spPr>
          <a:xfrm>
            <a:off x="8882593" y="5301907"/>
            <a:ext cx="1956858" cy="85460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1pPr>
            <a:lvl2pPr marR="0" lvl="1"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2pPr>
            <a:lvl3pPr marR="0" lvl="2"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3pPr>
            <a:lvl4pPr marR="0" lvl="3"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4pPr>
            <a:lvl5pPr marR="0" lvl="4"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5pPr>
            <a:lvl6pPr marR="0" lvl="5"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6pPr>
            <a:lvl7pPr marR="0" lvl="6"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7pPr>
            <a:lvl8pPr marR="0" lvl="7"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8pPr>
            <a:lvl9pPr marR="0" lvl="8" algn="l" rtl="0">
              <a:lnSpc>
                <a:spcPct val="100000"/>
              </a:lnSpc>
              <a:spcBef>
                <a:spcPts val="0"/>
              </a:spcBef>
              <a:spcAft>
                <a:spcPts val="0"/>
              </a:spcAft>
              <a:buClr>
                <a:schemeClr val="lt1"/>
              </a:buClr>
              <a:buSzPts val="6800"/>
              <a:buFont typeface="Inter-Regular"/>
              <a:buNone/>
              <a:defRPr sz="6800" b="0" i="0" u="none" strike="noStrike" cap="none">
                <a:solidFill>
                  <a:schemeClr val="lt1"/>
                </a:solidFill>
                <a:latin typeface="Inter-Regular"/>
                <a:ea typeface="Inter-Regular"/>
                <a:cs typeface="Inter-Regular"/>
                <a:sym typeface="Inter-Regular"/>
              </a:defRPr>
            </a:lvl9pPr>
          </a:lstStyle>
          <a:p>
            <a:pPr marL="0" marR="0" lvl="0" indent="0" algn="l" defTabSz="914400" rtl="0" eaLnBrk="1" fontAlgn="auto" latinLnBrk="0" hangingPunct="1">
              <a:lnSpc>
                <a:spcPct val="120000"/>
              </a:lnSpc>
              <a:spcBef>
                <a:spcPts val="0"/>
              </a:spcBef>
              <a:spcAft>
                <a:spcPts val="0"/>
              </a:spcAft>
              <a:buClr>
                <a:srgbClr val="FFFFFF"/>
              </a:buClr>
              <a:buSzPts val="6800"/>
              <a:buFont typeface="Inter-Regular"/>
              <a:buNone/>
              <a:tabLst/>
              <a:defRPr/>
            </a:pPr>
            <a:r>
              <a:rPr kumimoji="0" lang="en-US" sz="44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Inter-Regular"/>
              </a:rPr>
              <a:t>Thanks</a:t>
            </a:r>
          </a:p>
        </p:txBody>
      </p:sp>
      <p:pic>
        <p:nvPicPr>
          <p:cNvPr id="14" name="Picture 13">
            <a:extLst>
              <a:ext uri="{FF2B5EF4-FFF2-40B4-BE49-F238E27FC236}">
                <a16:creationId xmlns:a16="http://schemas.microsoft.com/office/drawing/2014/main" id="{E3EA15D5-FE6A-AE69-AF30-2C712B819FBB}"/>
              </a:ext>
            </a:extLst>
          </p:cNvPr>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996"/>
                    </a14:imgEffect>
                    <a14:imgEffect>
                      <a14:saturation sat="394000"/>
                    </a14:imgEffect>
                  </a14:imgLayer>
                </a14:imgProps>
              </a:ext>
            </a:extLst>
          </a:blip>
          <a:stretch>
            <a:fillRect/>
          </a:stretch>
        </p:blipFill>
        <p:spPr>
          <a:xfrm>
            <a:off x="551658" y="466195"/>
            <a:ext cx="1860018" cy="732382"/>
          </a:xfrm>
          <a:prstGeom prst="rect">
            <a:avLst/>
          </a:prstGeom>
        </p:spPr>
      </p:pic>
      <p:pic>
        <p:nvPicPr>
          <p:cNvPr id="9" name="Picture 8">
            <a:extLst>
              <a:ext uri="{FF2B5EF4-FFF2-40B4-BE49-F238E27FC236}">
                <a16:creationId xmlns:a16="http://schemas.microsoft.com/office/drawing/2014/main" id="{F7A5F6EF-C3E3-109D-E014-1A80D804F31E}"/>
              </a:ext>
            </a:extLst>
          </p:cNvPr>
          <p:cNvPicPr>
            <a:picLocks noChangeAspect="1"/>
          </p:cNvPicPr>
          <p:nvPr/>
        </p:nvPicPr>
        <p:blipFill rotWithShape="1">
          <a:blip r:embed="rId4"/>
          <a:srcRect l="7669" t="7155" r="5736" b="5737"/>
          <a:stretch/>
        </p:blipFill>
        <p:spPr>
          <a:xfrm>
            <a:off x="3835401" y="1005665"/>
            <a:ext cx="3916650" cy="3596426"/>
          </a:xfrm>
          <a:prstGeom prst="rect">
            <a:avLst/>
          </a:prstGeom>
        </p:spPr>
      </p:pic>
    </p:spTree>
    <p:extLst>
      <p:ext uri="{BB962C8B-B14F-4D97-AF65-F5344CB8AC3E}">
        <p14:creationId xmlns:p14="http://schemas.microsoft.com/office/powerpoint/2010/main" val="387457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Internet of Things - Components  </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How to choose an actuator for your robot?">
            <a:extLst>
              <a:ext uri="{FF2B5EF4-FFF2-40B4-BE49-F238E27FC236}">
                <a16:creationId xmlns:a16="http://schemas.microsoft.com/office/drawing/2014/main" id="{36806AE9-D319-ECFB-9798-F58FE46EF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823"/>
          <a:stretch/>
        </p:blipFill>
        <p:spPr bwMode="auto">
          <a:xfrm>
            <a:off x="8125097" y="2906253"/>
            <a:ext cx="3317966" cy="23014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are the different types of Sensors and their Applications?">
            <a:extLst>
              <a:ext uri="{FF2B5EF4-FFF2-40B4-BE49-F238E27FC236}">
                <a16:creationId xmlns:a16="http://schemas.microsoft.com/office/drawing/2014/main" id="{4011B67E-FD1A-5975-F115-7D3A7319B8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1" t="18872" r="4119"/>
          <a:stretch/>
        </p:blipFill>
        <p:spPr bwMode="auto">
          <a:xfrm>
            <a:off x="571422" y="3154811"/>
            <a:ext cx="3974451" cy="19387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duino Uno R3 Development Board ATmega328P With USB Cable - Vayuyaan">
            <a:extLst>
              <a:ext uri="{FF2B5EF4-FFF2-40B4-BE49-F238E27FC236}">
                <a16:creationId xmlns:a16="http://schemas.microsoft.com/office/drawing/2014/main" id="{D40C82B0-73A3-1897-219B-6F247559C2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179" b="16179"/>
          <a:stretch/>
        </p:blipFill>
        <p:spPr bwMode="auto">
          <a:xfrm>
            <a:off x="4935185" y="3263843"/>
            <a:ext cx="2647406" cy="1790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A58B78-4BFC-31BA-24A7-0A2811402C3D}"/>
              </a:ext>
            </a:extLst>
          </p:cNvPr>
          <p:cNvSpPr txBox="1"/>
          <p:nvPr/>
        </p:nvSpPr>
        <p:spPr>
          <a:xfrm>
            <a:off x="1750080" y="5274745"/>
            <a:ext cx="1617134" cy="369332"/>
          </a:xfrm>
          <a:prstGeom prst="rect">
            <a:avLst/>
          </a:prstGeom>
          <a:noFill/>
        </p:spPr>
        <p:txBody>
          <a:bodyPr wrap="square">
            <a:spAutoFit/>
          </a:bodyPr>
          <a:lstStyle/>
          <a:p>
            <a:pPr algn="ctr"/>
            <a:r>
              <a:rPr lang="en-US" b="1" dirty="0">
                <a:solidFill>
                  <a:srgbClr val="154EA0"/>
                </a:solidFill>
              </a:rPr>
              <a:t>Sensors</a:t>
            </a:r>
          </a:p>
        </p:txBody>
      </p:sp>
      <p:sp>
        <p:nvSpPr>
          <p:cNvPr id="11" name="TextBox 10">
            <a:extLst>
              <a:ext uri="{FF2B5EF4-FFF2-40B4-BE49-F238E27FC236}">
                <a16:creationId xmlns:a16="http://schemas.microsoft.com/office/drawing/2014/main" id="{7A6D756C-FA7A-D084-2E1C-7808E424F28C}"/>
              </a:ext>
            </a:extLst>
          </p:cNvPr>
          <p:cNvSpPr txBox="1"/>
          <p:nvPr/>
        </p:nvSpPr>
        <p:spPr>
          <a:xfrm>
            <a:off x="5205471" y="5274745"/>
            <a:ext cx="2106834" cy="369332"/>
          </a:xfrm>
          <a:prstGeom prst="rect">
            <a:avLst/>
          </a:prstGeom>
          <a:noFill/>
        </p:spPr>
        <p:txBody>
          <a:bodyPr wrap="square">
            <a:spAutoFit/>
          </a:bodyPr>
          <a:lstStyle/>
          <a:p>
            <a:pPr algn="ctr"/>
            <a:r>
              <a:rPr lang="en-US" b="1" dirty="0">
                <a:solidFill>
                  <a:srgbClr val="154EA0"/>
                </a:solidFill>
              </a:rPr>
              <a:t>Microcontroller</a:t>
            </a:r>
          </a:p>
        </p:txBody>
      </p:sp>
      <p:sp>
        <p:nvSpPr>
          <p:cNvPr id="13" name="TextBox 12">
            <a:extLst>
              <a:ext uri="{FF2B5EF4-FFF2-40B4-BE49-F238E27FC236}">
                <a16:creationId xmlns:a16="http://schemas.microsoft.com/office/drawing/2014/main" id="{9C6FF4C2-891F-3B6F-2660-F617E70F0E6A}"/>
              </a:ext>
            </a:extLst>
          </p:cNvPr>
          <p:cNvSpPr txBox="1"/>
          <p:nvPr/>
        </p:nvSpPr>
        <p:spPr>
          <a:xfrm>
            <a:off x="8975513" y="5283349"/>
            <a:ext cx="1617134" cy="369332"/>
          </a:xfrm>
          <a:prstGeom prst="rect">
            <a:avLst/>
          </a:prstGeom>
          <a:noFill/>
        </p:spPr>
        <p:txBody>
          <a:bodyPr wrap="square">
            <a:spAutoFit/>
          </a:bodyPr>
          <a:lstStyle/>
          <a:p>
            <a:pPr algn="ctr"/>
            <a:r>
              <a:rPr lang="en-US" b="1" dirty="0">
                <a:solidFill>
                  <a:srgbClr val="154EA0"/>
                </a:solidFill>
              </a:rPr>
              <a:t>Actuators</a:t>
            </a:r>
          </a:p>
        </p:txBody>
      </p:sp>
    </p:spTree>
    <p:extLst>
      <p:ext uri="{BB962C8B-B14F-4D97-AF65-F5344CB8AC3E}">
        <p14:creationId xmlns:p14="http://schemas.microsoft.com/office/powerpoint/2010/main" val="392692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Communication technologies in IoT domain</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92FAB4B-F2CA-3A40-7C1D-DA54D5D25DF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6399" b="2323"/>
          <a:stretch/>
        </p:blipFill>
        <p:spPr>
          <a:xfrm>
            <a:off x="1871253" y="1885604"/>
            <a:ext cx="8265524" cy="4484046"/>
          </a:xfrm>
          <a:prstGeom prst="rect">
            <a:avLst/>
          </a:prstGeom>
        </p:spPr>
      </p:pic>
      <p:sp>
        <p:nvSpPr>
          <p:cNvPr id="15" name="TextBox 14">
            <a:extLst>
              <a:ext uri="{FF2B5EF4-FFF2-40B4-BE49-F238E27FC236}">
                <a16:creationId xmlns:a16="http://schemas.microsoft.com/office/drawing/2014/main" id="{1183CDBC-D009-92C6-37FB-2314ECE39A97}"/>
              </a:ext>
            </a:extLst>
          </p:cNvPr>
          <p:cNvSpPr txBox="1"/>
          <p:nvPr/>
        </p:nvSpPr>
        <p:spPr>
          <a:xfrm>
            <a:off x="10136777" y="4985371"/>
            <a:ext cx="1219200" cy="1015663"/>
          </a:xfrm>
          <a:prstGeom prst="rect">
            <a:avLst/>
          </a:prstGeom>
          <a:noFill/>
        </p:spPr>
        <p:txBody>
          <a:bodyPr wrap="square">
            <a:spAutoFit/>
          </a:bodyPr>
          <a:lstStyle/>
          <a:p>
            <a:r>
              <a:rPr lang="en-US" sz="1200" b="0" i="0" u="none" strike="noStrike" baseline="0" dirty="0">
                <a:solidFill>
                  <a:schemeClr val="tx1">
                    <a:lumMod val="75000"/>
                    <a:lumOff val="25000"/>
                  </a:schemeClr>
                </a:solidFill>
                <a:latin typeface="Arial" panose="020B0604020202020204" pitchFamily="34" charset="0"/>
                <a:cs typeface="Arial" panose="020B0604020202020204" pitchFamily="34" charset="0"/>
              </a:rPr>
              <a:t>5G, Wi-Fi 6, </a:t>
            </a:r>
            <a:r>
              <a:rPr lang="en-US" sz="1200" b="0" i="0" u="none" strike="noStrike" baseline="0" dirty="0" err="1">
                <a:solidFill>
                  <a:schemeClr val="tx1">
                    <a:lumMod val="75000"/>
                    <a:lumOff val="25000"/>
                  </a:schemeClr>
                </a:solidFill>
                <a:latin typeface="Arial" panose="020B0604020202020204" pitchFamily="34" charset="0"/>
                <a:cs typeface="Arial" panose="020B0604020202020204" pitchFamily="34" charset="0"/>
              </a:rPr>
              <a:t>WiFi</a:t>
            </a:r>
            <a:r>
              <a:rPr lang="en-US" sz="1200" b="0" i="0" u="none" strike="noStrike" baseline="0" dirty="0">
                <a:solidFill>
                  <a:schemeClr val="tx1">
                    <a:lumMod val="75000"/>
                    <a:lumOff val="25000"/>
                  </a:schemeClr>
                </a:solidFill>
                <a:latin typeface="Arial" panose="020B0604020202020204" pitchFamily="34" charset="0"/>
                <a:cs typeface="Arial" panose="020B0604020202020204" pitchFamily="34" charset="0"/>
              </a:rPr>
              <a:t> 6E, </a:t>
            </a:r>
            <a:r>
              <a:rPr lang="en-US" sz="1200" b="0" i="0" u="none" strike="noStrike" baseline="0" dirty="0" err="1">
                <a:solidFill>
                  <a:schemeClr val="tx1">
                    <a:lumMod val="75000"/>
                    <a:lumOff val="25000"/>
                  </a:schemeClr>
                </a:solidFill>
                <a:latin typeface="Arial" panose="020B0604020202020204" pitchFamily="34" charset="0"/>
                <a:cs typeface="Arial" panose="020B0604020202020204" pitchFamily="34" charset="0"/>
              </a:rPr>
              <a:t>WiFi</a:t>
            </a:r>
            <a:r>
              <a:rPr lang="en-US" sz="1200" b="0" i="0" u="none" strike="noStrike" baseline="0" dirty="0">
                <a:solidFill>
                  <a:schemeClr val="tx1">
                    <a:lumMod val="75000"/>
                    <a:lumOff val="25000"/>
                  </a:schemeClr>
                </a:solidFill>
                <a:latin typeface="Arial" panose="020B0604020202020204" pitchFamily="34" charset="0"/>
                <a:cs typeface="Arial" panose="020B0604020202020204" pitchFamily="34" charset="0"/>
              </a:rPr>
              <a:t> </a:t>
            </a:r>
            <a:r>
              <a:rPr lang="en-US" sz="1200" b="0" i="0" u="none" strike="noStrike" baseline="0" dirty="0" err="1">
                <a:solidFill>
                  <a:schemeClr val="tx1">
                    <a:lumMod val="75000"/>
                    <a:lumOff val="25000"/>
                  </a:schemeClr>
                </a:solidFill>
                <a:latin typeface="Arial" panose="020B0604020202020204" pitchFamily="34" charset="0"/>
                <a:cs typeface="Arial" panose="020B0604020202020204" pitchFamily="34" charset="0"/>
              </a:rPr>
              <a:t>HaLow</a:t>
            </a:r>
            <a:r>
              <a:rPr lang="en-US" sz="1200" b="0" i="0" u="none" strike="noStrike" baseline="0" dirty="0">
                <a:solidFill>
                  <a:schemeClr val="tx1">
                    <a:lumMod val="75000"/>
                    <a:lumOff val="25000"/>
                  </a:schemeClr>
                </a:solidFill>
                <a:latin typeface="Arial" panose="020B0604020202020204" pitchFamily="34" charset="0"/>
                <a:cs typeface="Arial" panose="020B0604020202020204" pitchFamily="34" charset="0"/>
              </a:rPr>
              <a:t>, Bluetooth Mesh </a:t>
            </a:r>
            <a:endParaRPr lang="en-IN" sz="1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98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Definition of IoT</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52286AAB-7609-0DC4-A00C-E09C2E5899DE}"/>
              </a:ext>
            </a:extLst>
          </p:cNvPr>
          <p:cNvPicPr>
            <a:picLocks noChangeAspect="1"/>
          </p:cNvPicPr>
          <p:nvPr/>
        </p:nvPicPr>
        <p:blipFill>
          <a:blip r:embed="rId3"/>
          <a:stretch>
            <a:fillRect/>
          </a:stretch>
        </p:blipFill>
        <p:spPr>
          <a:xfrm>
            <a:off x="5965166" y="2423344"/>
            <a:ext cx="5418450" cy="3421546"/>
          </a:xfrm>
          <a:prstGeom prst="rect">
            <a:avLst/>
          </a:prstGeom>
        </p:spPr>
      </p:pic>
      <p:graphicFrame>
        <p:nvGraphicFramePr>
          <p:cNvPr id="16" name="Table 2">
            <a:extLst>
              <a:ext uri="{FF2B5EF4-FFF2-40B4-BE49-F238E27FC236}">
                <a16:creationId xmlns:a16="http://schemas.microsoft.com/office/drawing/2014/main" id="{2D4E8120-8513-31FE-E2F7-0F1021801617}"/>
              </a:ext>
            </a:extLst>
          </p:cNvPr>
          <p:cNvGraphicFramePr>
            <a:graphicFrameLocks noGrp="1"/>
          </p:cNvGraphicFramePr>
          <p:nvPr>
            <p:extLst>
              <p:ext uri="{D42A27DB-BD31-4B8C-83A1-F6EECF244321}">
                <p14:modId xmlns:p14="http://schemas.microsoft.com/office/powerpoint/2010/main" val="1929651618"/>
              </p:ext>
            </p:extLst>
          </p:nvPr>
        </p:nvGraphicFramePr>
        <p:xfrm>
          <a:off x="1074666" y="2141057"/>
          <a:ext cx="6037328" cy="3421546"/>
        </p:xfrm>
        <a:graphic>
          <a:graphicData uri="http://schemas.openxmlformats.org/drawingml/2006/table">
            <a:tbl>
              <a:tblPr firstRow="1" bandRow="1"/>
              <a:tblGrid>
                <a:gridCol w="6037328">
                  <a:extLst>
                    <a:ext uri="{9D8B030D-6E8A-4147-A177-3AD203B41FA5}">
                      <a16:colId xmlns:a16="http://schemas.microsoft.com/office/drawing/2014/main" val="1559536358"/>
                    </a:ext>
                  </a:extLst>
                </a:gridCol>
              </a:tblGrid>
              <a:tr h="3421546">
                <a:tc>
                  <a:txBody>
                    <a:bodyPr/>
                    <a:lstStyle/>
                    <a:p>
                      <a:pPr marL="112713" marR="0" lvl="2" indent="0" algn="l" defTabSz="914400" rtl="0" eaLnBrk="1" fontAlgn="auto" latinLnBrk="0" hangingPunct="1">
                        <a:lnSpc>
                          <a:spcPct val="150000"/>
                        </a:lnSpc>
                        <a:spcBef>
                          <a:spcPts val="0"/>
                        </a:spcBef>
                        <a:spcAft>
                          <a:spcPts val="1000"/>
                        </a:spcAft>
                        <a:buClr>
                          <a:schemeClr val="accent1">
                            <a:lumMod val="75000"/>
                          </a:schemeClr>
                        </a:buClr>
                        <a:buSzPct val="90000"/>
                        <a:buFont typeface="Wingdings" panose="05000000000000000000" pitchFamily="2" charset="2"/>
                        <a:buNone/>
                        <a:tabLst/>
                        <a:defRPr/>
                      </a:pPr>
                      <a:r>
                        <a:rPr lang="en-US" sz="2400" b="0" kern="1200" dirty="0">
                          <a:solidFill>
                            <a:srgbClr val="2A539E"/>
                          </a:solidFill>
                          <a:effectLst/>
                          <a:latin typeface="Arial" panose="020B0604020202020204" pitchFamily="34" charset="0"/>
                          <a:ea typeface="Calibri" panose="020F0502020204030204" pitchFamily="34" charset="0"/>
                          <a:cs typeface="Mangal" panose="02040503050203030202" pitchFamily="18" charset="0"/>
                        </a:rPr>
                        <a:t>A global infrastructure for the information society, enabling advanced services by interconnecting (physical and virtual) things based on existing and evolving interoperable information and communication technologies</a:t>
                      </a:r>
                      <a:endParaRPr lang="en-US" sz="2400" b="0" kern="1200" dirty="0">
                        <a:solidFill>
                          <a:srgbClr val="163856"/>
                        </a:solidFill>
                        <a:effectLst/>
                        <a:latin typeface="Arial" panose="020B0604020202020204" pitchFamily="34" charset="0"/>
                        <a:ea typeface="Calibri" panose="020F0502020204030204" pitchFamily="34" charset="0"/>
                        <a:cs typeface="Mangal" panose="02040503050203030202" pitchFamily="18" charset="0"/>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063313"/>
                  </a:ext>
                </a:extLst>
              </a:tr>
            </a:tbl>
          </a:graphicData>
        </a:graphic>
      </p:graphicFrame>
    </p:spTree>
    <p:extLst>
      <p:ext uri="{BB962C8B-B14F-4D97-AF65-F5344CB8AC3E}">
        <p14:creationId xmlns:p14="http://schemas.microsoft.com/office/powerpoint/2010/main" val="235324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Concerned Organisations &amp; Initiatives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4" name="Table 2">
            <a:extLst>
              <a:ext uri="{FF2B5EF4-FFF2-40B4-BE49-F238E27FC236}">
                <a16:creationId xmlns:a16="http://schemas.microsoft.com/office/drawing/2014/main" id="{06815EBA-ACBE-A8E7-39B8-BB1454BA27A1}"/>
              </a:ext>
            </a:extLst>
          </p:cNvPr>
          <p:cNvGraphicFramePr>
            <a:graphicFrameLocks noGrp="1"/>
          </p:cNvGraphicFramePr>
          <p:nvPr>
            <p:extLst>
              <p:ext uri="{D42A27DB-BD31-4B8C-83A1-F6EECF244321}">
                <p14:modId xmlns:p14="http://schemas.microsoft.com/office/powerpoint/2010/main" val="3688905821"/>
              </p:ext>
            </p:extLst>
          </p:nvPr>
        </p:nvGraphicFramePr>
        <p:xfrm>
          <a:off x="1242979" y="2081269"/>
          <a:ext cx="8980357" cy="3951428"/>
        </p:xfrm>
        <a:graphic>
          <a:graphicData uri="http://schemas.openxmlformats.org/drawingml/2006/table">
            <a:tbl>
              <a:tblPr firstRow="1" bandRow="1"/>
              <a:tblGrid>
                <a:gridCol w="8980357">
                  <a:extLst>
                    <a:ext uri="{9D8B030D-6E8A-4147-A177-3AD203B41FA5}">
                      <a16:colId xmlns:a16="http://schemas.microsoft.com/office/drawing/2014/main" val="1559536358"/>
                    </a:ext>
                  </a:extLst>
                </a:gridCol>
              </a:tblGrid>
              <a:tr h="948733">
                <a:tc>
                  <a:txBody>
                    <a:bodyPr/>
                    <a:lstStyle/>
                    <a:p>
                      <a:pPr marL="112713" marR="0" lvl="4" indent="0" algn="just">
                        <a:lnSpc>
                          <a:spcPct val="100000"/>
                        </a:lnSpc>
                        <a:spcBef>
                          <a:spcPts val="0"/>
                        </a:spcBef>
                        <a:spcAft>
                          <a:spcPts val="1000"/>
                        </a:spcAft>
                        <a:buClr>
                          <a:schemeClr val="accent1">
                            <a:lumMod val="75000"/>
                          </a:schemeClr>
                        </a:buClr>
                        <a:buSzPct val="90000"/>
                        <a:buFont typeface="Wingdings" panose="05000000000000000000" pitchFamily="2" charset="2"/>
                        <a:buNone/>
                      </a:pPr>
                      <a:r>
                        <a:rPr lang="en-US" sz="2000" b="1" kern="1200" dirty="0">
                          <a:solidFill>
                            <a:srgbClr val="163856"/>
                          </a:solidFill>
                          <a:effectLst/>
                          <a:latin typeface="Arial" panose="020B0604020202020204" pitchFamily="34" charset="0"/>
                          <a:ea typeface="Calibri" panose="020F0502020204030204" pitchFamily="34" charset="0"/>
                          <a:cs typeface="Mangal" panose="02040503050203030202" pitchFamily="18" charset="0"/>
                        </a:rPr>
                        <a:t>TEC</a:t>
                      </a:r>
                      <a:r>
                        <a:rPr lang="en-US" sz="2000" b="0" kern="1200" dirty="0">
                          <a:solidFill>
                            <a:srgbClr val="163856"/>
                          </a:solidFill>
                          <a:effectLst/>
                          <a:latin typeface="Arial" panose="020B0604020202020204" pitchFamily="34" charset="0"/>
                          <a:ea typeface="Calibri" panose="020F0502020204030204" pitchFamily="34" charset="0"/>
                          <a:cs typeface="Mangal" panose="02040503050203030202" pitchFamily="18" charset="0"/>
                        </a:rPr>
                        <a:t> - Telecommunication Engineering Centre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3169624862"/>
                  </a:ext>
                </a:extLst>
              </a:tr>
              <a:tr h="776236">
                <a:tc>
                  <a:txBody>
                    <a:bodyPr/>
                    <a:lstStyle/>
                    <a:p>
                      <a:pPr marL="112713" marR="0" lvl="4" indent="0" algn="just" defTabSz="914400" rtl="0" eaLnBrk="1" fontAlgn="auto" latinLnBrk="0" hangingPunct="1">
                        <a:lnSpc>
                          <a:spcPct val="100000"/>
                        </a:lnSpc>
                        <a:spcBef>
                          <a:spcPts val="0"/>
                        </a:spcBef>
                        <a:spcAft>
                          <a:spcPts val="1000"/>
                        </a:spcAft>
                        <a:buClr>
                          <a:srgbClr val="4472C4">
                            <a:lumMod val="75000"/>
                          </a:srgbClr>
                        </a:buClr>
                        <a:buSzPct val="90000"/>
                        <a:buFont typeface="Wingdings" panose="05000000000000000000" pitchFamily="2" charset="2"/>
                        <a:buNone/>
                        <a:tabLst/>
                        <a:defRPr/>
                      </a:pPr>
                      <a:r>
                        <a:rPr kumimoji="0" lang="en-US" sz="2000" b="1" i="0" u="none" strike="noStrike" kern="1200" cap="none" spc="0" normalizeH="0" baseline="0" noProof="0" dirty="0">
                          <a:ln>
                            <a:noFill/>
                          </a:ln>
                          <a:solidFill>
                            <a:srgbClr val="163856"/>
                          </a:solidFill>
                          <a:effectLst/>
                          <a:uLnTx/>
                          <a:uFillTx/>
                          <a:latin typeface="Arial" panose="020B0604020202020204" pitchFamily="34" charset="0"/>
                          <a:ea typeface="Calibri" panose="020F0502020204030204" pitchFamily="34" charset="0"/>
                          <a:cs typeface="Mangal" panose="02040503050203030202" pitchFamily="18" charset="0"/>
                        </a:rPr>
                        <a:t>ITU</a:t>
                      </a:r>
                      <a:r>
                        <a:rPr kumimoji="0" lang="en-US" sz="2000" b="0" i="0" u="none" strike="noStrike" kern="1200" cap="none" spc="0" normalizeH="0" baseline="0" noProof="0" dirty="0">
                          <a:ln>
                            <a:noFill/>
                          </a:ln>
                          <a:solidFill>
                            <a:srgbClr val="163856"/>
                          </a:solidFill>
                          <a:effectLst/>
                          <a:uLnTx/>
                          <a:uFillTx/>
                          <a:latin typeface="Arial" panose="020B0604020202020204" pitchFamily="34" charset="0"/>
                          <a:ea typeface="Calibri" panose="020F0502020204030204" pitchFamily="34" charset="0"/>
                          <a:cs typeface="Mangal" panose="02040503050203030202" pitchFamily="18" charset="0"/>
                        </a:rPr>
                        <a:t> - International Telecommunication Union </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3793702369"/>
                  </a:ext>
                </a:extLst>
              </a:tr>
              <a:tr h="742153">
                <a:tc>
                  <a:txBody>
                    <a:bodyPr/>
                    <a:lstStyle/>
                    <a:p>
                      <a:pPr marL="569913" marR="0" lvl="5" indent="0" algn="just" defTabSz="914400" rtl="0" eaLnBrk="1" fontAlgn="auto" latinLnBrk="0" hangingPunct="1">
                        <a:lnSpc>
                          <a:spcPct val="100000"/>
                        </a:lnSpc>
                        <a:spcBef>
                          <a:spcPts val="0"/>
                        </a:spcBef>
                        <a:spcAft>
                          <a:spcPts val="1000"/>
                        </a:spcAft>
                        <a:buClr>
                          <a:srgbClr val="4472C4">
                            <a:lumMod val="75000"/>
                          </a:srgbClr>
                        </a:buClr>
                        <a:buSzPct val="90000"/>
                        <a:buFont typeface="Wingdings" panose="05000000000000000000" pitchFamily="2" charset="2"/>
                        <a:buNone/>
                        <a:tabLst/>
                        <a:defRPr/>
                      </a:pPr>
                      <a:r>
                        <a:rPr kumimoji="0" lang="en-US" sz="2000" b="1" i="0" u="none" strike="noStrike" kern="1200" cap="none" spc="0" normalizeH="0" baseline="0" noProof="0" dirty="0">
                          <a:ln>
                            <a:noFill/>
                          </a:ln>
                          <a:solidFill>
                            <a:srgbClr val="163856"/>
                          </a:solidFill>
                          <a:effectLst/>
                          <a:uLnTx/>
                          <a:uFillTx/>
                          <a:latin typeface="Arial" panose="020B0604020202020204" pitchFamily="34" charset="0"/>
                          <a:ea typeface="Calibri" panose="020F0502020204030204" pitchFamily="34" charset="0"/>
                          <a:cs typeface="Mangal" panose="02040503050203030202" pitchFamily="18" charset="0"/>
                        </a:rPr>
                        <a:t>SG20 </a:t>
                      </a:r>
                      <a:r>
                        <a:rPr kumimoji="0" lang="en-US" sz="2000" b="0" i="0" u="none" strike="noStrike" kern="1200" cap="none" spc="0" normalizeH="0" baseline="0" noProof="0" dirty="0">
                          <a:ln>
                            <a:noFill/>
                          </a:ln>
                          <a:solidFill>
                            <a:srgbClr val="163856"/>
                          </a:solidFill>
                          <a:effectLst/>
                          <a:uLnTx/>
                          <a:uFillTx/>
                          <a:latin typeface="Arial" panose="020B0604020202020204" pitchFamily="34" charset="0"/>
                          <a:ea typeface="Calibri" panose="020F0502020204030204" pitchFamily="34" charset="0"/>
                          <a:cs typeface="Mangal" panose="02040503050203030202" pitchFamily="18" charset="0"/>
                        </a:rPr>
                        <a:t>- IoT and Smart Cities &amp; Communities - NWG 20 by TEC</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2687851163"/>
                  </a:ext>
                </a:extLst>
              </a:tr>
              <a:tr h="742153">
                <a:tc>
                  <a:txBody>
                    <a:bodyPr/>
                    <a:lstStyle/>
                    <a:p>
                      <a:pPr marL="112713" marR="0" lvl="4" indent="0" algn="just" defTabSz="914400" rtl="0" eaLnBrk="1" fontAlgn="auto" latinLnBrk="0" hangingPunct="1">
                        <a:lnSpc>
                          <a:spcPct val="100000"/>
                        </a:lnSpc>
                        <a:spcBef>
                          <a:spcPts val="0"/>
                        </a:spcBef>
                        <a:spcAft>
                          <a:spcPts val="1000"/>
                        </a:spcAft>
                        <a:buClr>
                          <a:srgbClr val="4472C4">
                            <a:lumMod val="75000"/>
                          </a:srgbClr>
                        </a:buClr>
                        <a:buSzPct val="90000"/>
                        <a:buFont typeface="Wingdings" panose="05000000000000000000" pitchFamily="2" charset="2"/>
                        <a:buNone/>
                        <a:tabLst/>
                        <a:defRPr/>
                      </a:pPr>
                      <a:r>
                        <a:rPr kumimoji="0" lang="en-US" sz="2000" b="1" i="0" u="none" strike="noStrike" kern="1200" cap="none" spc="0" normalizeH="0" baseline="0" noProof="0" dirty="0">
                          <a:ln>
                            <a:noFill/>
                          </a:ln>
                          <a:solidFill>
                            <a:srgbClr val="163856"/>
                          </a:solidFill>
                          <a:effectLst/>
                          <a:uLnTx/>
                          <a:uFillTx/>
                          <a:latin typeface="Arial" panose="020B0604020202020204" pitchFamily="34" charset="0"/>
                          <a:ea typeface="Calibri" panose="020F0502020204030204" pitchFamily="34" charset="0"/>
                          <a:cs typeface="Mangal" panose="02040503050203030202" pitchFamily="18" charset="0"/>
                        </a:rPr>
                        <a:t>oneM2M</a:t>
                      </a:r>
                      <a:r>
                        <a:rPr kumimoji="0" lang="en-US" sz="2000" b="0" i="0" u="none" strike="noStrike" kern="1200" cap="none" spc="0" normalizeH="0" baseline="0" noProof="0" dirty="0">
                          <a:ln>
                            <a:noFill/>
                          </a:ln>
                          <a:solidFill>
                            <a:srgbClr val="163856"/>
                          </a:solidFill>
                          <a:effectLst/>
                          <a:uLnTx/>
                          <a:uFillTx/>
                          <a:latin typeface="Arial" panose="020B0604020202020204" pitchFamily="34" charset="0"/>
                          <a:ea typeface="Calibri" panose="020F0502020204030204" pitchFamily="34" charset="0"/>
                          <a:cs typeface="Mangal" panose="02040503050203030202" pitchFamily="18" charset="0"/>
                        </a:rPr>
                        <a:t> - one Machine to Machine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2397827033"/>
                  </a:ext>
                </a:extLst>
              </a:tr>
              <a:tr h="742153">
                <a:tc>
                  <a:txBody>
                    <a:bodyPr/>
                    <a:lstStyle/>
                    <a:p>
                      <a:pPr marL="112713" marR="0" lvl="4" indent="0" algn="just" defTabSz="914400" rtl="0" eaLnBrk="1" fontAlgn="auto" latinLnBrk="0" hangingPunct="1">
                        <a:lnSpc>
                          <a:spcPct val="100000"/>
                        </a:lnSpc>
                        <a:spcBef>
                          <a:spcPts val="0"/>
                        </a:spcBef>
                        <a:spcAft>
                          <a:spcPts val="1000"/>
                        </a:spcAft>
                        <a:buClr>
                          <a:srgbClr val="4472C4">
                            <a:lumMod val="75000"/>
                          </a:srgbClr>
                        </a:buClr>
                        <a:buSzPct val="90000"/>
                        <a:buFont typeface="Wingdings" panose="05000000000000000000" pitchFamily="2" charset="2"/>
                        <a:buNone/>
                        <a:tabLst/>
                        <a:defRPr/>
                      </a:pPr>
                      <a:r>
                        <a:rPr kumimoji="0" lang="en-US" sz="2000" b="1" i="0" u="none" strike="noStrike" kern="1200" cap="none" spc="0" normalizeH="0" baseline="0" noProof="0" dirty="0">
                          <a:ln>
                            <a:noFill/>
                          </a:ln>
                          <a:solidFill>
                            <a:srgbClr val="163856"/>
                          </a:solidFill>
                          <a:effectLst/>
                          <a:uLnTx/>
                          <a:uFillTx/>
                          <a:latin typeface="Arial" panose="020B0604020202020204" pitchFamily="34" charset="0"/>
                          <a:ea typeface="Calibri" panose="020F0502020204030204" pitchFamily="34" charset="0"/>
                          <a:cs typeface="Mangal" panose="02040503050203030202" pitchFamily="18" charset="0"/>
                        </a:rPr>
                        <a:t>TSDSI</a:t>
                      </a:r>
                      <a:r>
                        <a:rPr kumimoji="0" lang="en-US" sz="2000" b="0" i="0" u="none" strike="noStrike" kern="1200" cap="none" spc="0" normalizeH="0" baseline="0" noProof="0" dirty="0">
                          <a:ln>
                            <a:noFill/>
                          </a:ln>
                          <a:solidFill>
                            <a:srgbClr val="163856"/>
                          </a:solidFill>
                          <a:effectLst/>
                          <a:uLnTx/>
                          <a:uFillTx/>
                          <a:latin typeface="Arial" panose="020B0604020202020204" pitchFamily="34" charset="0"/>
                          <a:ea typeface="Calibri" panose="020F0502020204030204" pitchFamily="34" charset="0"/>
                          <a:cs typeface="Mangal" panose="02040503050203030202" pitchFamily="18" charset="0"/>
                        </a:rPr>
                        <a:t> - Telecommunications Standards Development Society of India</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3844063313"/>
                  </a:ext>
                </a:extLst>
              </a:tr>
            </a:tbl>
          </a:graphicData>
        </a:graphic>
      </p:graphicFrame>
    </p:spTree>
    <p:extLst>
      <p:ext uri="{BB962C8B-B14F-4D97-AF65-F5344CB8AC3E}">
        <p14:creationId xmlns:p14="http://schemas.microsoft.com/office/powerpoint/2010/main" val="391275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456267" y="1005334"/>
            <a:ext cx="10101056"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IoT Applications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Google Shape;64;p13">
            <a:extLst>
              <a:ext uri="{FF2B5EF4-FFF2-40B4-BE49-F238E27FC236}">
                <a16:creationId xmlns:a16="http://schemas.microsoft.com/office/drawing/2014/main" id="{636C0E56-39CE-CF7B-31B1-E37BF7B88D8D}"/>
              </a:ext>
            </a:extLst>
          </p:cNvPr>
          <p:cNvSpPr txBox="1">
            <a:spLocks/>
          </p:cNvSpPr>
          <p:nvPr/>
        </p:nvSpPr>
        <p:spPr>
          <a:xfrm>
            <a:off x="2160632" y="2340097"/>
            <a:ext cx="3393501" cy="12929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800" b="1" i="0" u="none" strike="noStrike" kern="0" cap="none" spc="0" normalizeH="0" baseline="0" noProof="0" dirty="0">
                <a:ln>
                  <a:noFill/>
                </a:ln>
                <a:solidFill>
                  <a:srgbClr val="1B4367"/>
                </a:solidFill>
                <a:effectLst/>
                <a:uLnTx/>
                <a:uFillTx/>
                <a:latin typeface="Arial"/>
                <a:sym typeface="Inter-Regular"/>
              </a:rPr>
              <a:t>Smart Cities</a:t>
            </a:r>
          </a:p>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600" b="0" i="0" u="none" strike="noStrike" kern="0" cap="none" spc="0" normalizeH="0" baseline="0" noProof="0" dirty="0">
                <a:ln>
                  <a:noFill/>
                </a:ln>
                <a:solidFill>
                  <a:srgbClr val="1B4367"/>
                </a:solidFill>
                <a:effectLst/>
                <a:uLnTx/>
                <a:uFillTx/>
                <a:latin typeface="Arial"/>
                <a:sym typeface="Inter-Regular"/>
              </a:rPr>
              <a:t>Intelligent transport System, Waste management, Water distribution, Smart Parking, Safety &amp; Security</a:t>
            </a:r>
          </a:p>
        </p:txBody>
      </p:sp>
      <p:cxnSp>
        <p:nvCxnSpPr>
          <p:cNvPr id="11" name="Straight Connector 10">
            <a:extLst>
              <a:ext uri="{FF2B5EF4-FFF2-40B4-BE49-F238E27FC236}">
                <a16:creationId xmlns:a16="http://schemas.microsoft.com/office/drawing/2014/main" id="{FE522A94-B454-83C6-E99D-1E416D5CB389}"/>
              </a:ext>
            </a:extLst>
          </p:cNvPr>
          <p:cNvCxnSpPr>
            <a:cxnSpLocks/>
          </p:cNvCxnSpPr>
          <p:nvPr/>
        </p:nvCxnSpPr>
        <p:spPr>
          <a:xfrm>
            <a:off x="2160632" y="2281145"/>
            <a:ext cx="3114101" cy="0"/>
          </a:xfrm>
          <a:prstGeom prst="line">
            <a:avLst/>
          </a:prstGeom>
          <a:noFill/>
          <a:ln w="19050" cap="flat" cmpd="sng" algn="ctr">
            <a:solidFill>
              <a:srgbClr val="25A6E0">
                <a:lumMod val="75000"/>
              </a:srgbClr>
            </a:solidFill>
            <a:prstDash val="solid"/>
          </a:ln>
          <a:effectLst/>
        </p:spPr>
      </p:cxnSp>
      <p:sp>
        <p:nvSpPr>
          <p:cNvPr id="12" name="TextBox 11">
            <a:extLst>
              <a:ext uri="{FF2B5EF4-FFF2-40B4-BE49-F238E27FC236}">
                <a16:creationId xmlns:a16="http://schemas.microsoft.com/office/drawing/2014/main" id="{C51E48E4-125A-5B84-09CF-A6171D27E26A}"/>
              </a:ext>
            </a:extLst>
          </p:cNvPr>
          <p:cNvSpPr txBox="1"/>
          <p:nvPr/>
        </p:nvSpPr>
        <p:spPr>
          <a:xfrm>
            <a:off x="1273399" y="1947406"/>
            <a:ext cx="86036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C5E78"/>
                  </a:solidFill>
                </a:ln>
                <a:noFill/>
                <a:effectLst>
                  <a:outerShdw blurRad="50800" dist="38100" dir="2700000" algn="tl" rotWithShape="0">
                    <a:prstClr val="black">
                      <a:alpha val="40000"/>
                    </a:prstClr>
                  </a:outerShdw>
                </a:effectLst>
                <a:uLnTx/>
                <a:uFillTx/>
                <a:latin typeface="Georgia" panose="02040502050405020303" pitchFamily="18" charset="0"/>
                <a:ea typeface="+mn-ea"/>
                <a:cs typeface="Arial" panose="020B0604020202020204" pitchFamily="34" charset="0"/>
              </a:rPr>
              <a:t>1</a:t>
            </a:r>
          </a:p>
        </p:txBody>
      </p:sp>
      <p:sp>
        <p:nvSpPr>
          <p:cNvPr id="15" name="Google Shape;64;p13">
            <a:extLst>
              <a:ext uri="{FF2B5EF4-FFF2-40B4-BE49-F238E27FC236}">
                <a16:creationId xmlns:a16="http://schemas.microsoft.com/office/drawing/2014/main" id="{DBF3AC02-4D90-2B44-1DFE-4B6CF376C58D}"/>
              </a:ext>
            </a:extLst>
          </p:cNvPr>
          <p:cNvSpPr txBox="1">
            <a:spLocks/>
          </p:cNvSpPr>
          <p:nvPr/>
        </p:nvSpPr>
        <p:spPr>
          <a:xfrm>
            <a:off x="2194500" y="3728635"/>
            <a:ext cx="3636663" cy="9634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800" b="1" i="0" u="none" strike="noStrike" kern="0" cap="none" spc="0" normalizeH="0" baseline="0" noProof="0" dirty="0">
                <a:ln>
                  <a:noFill/>
                </a:ln>
                <a:solidFill>
                  <a:srgbClr val="1B4367"/>
                </a:solidFill>
                <a:effectLst/>
                <a:uLnTx/>
                <a:uFillTx/>
                <a:latin typeface="Arial"/>
                <a:sym typeface="Inter-Regular"/>
              </a:rPr>
              <a:t>Health Care</a:t>
            </a:r>
          </a:p>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600" b="0" i="0" u="none" strike="noStrike" kern="0" cap="none" spc="0" normalizeH="0" baseline="0" noProof="0" dirty="0">
                <a:ln>
                  <a:noFill/>
                </a:ln>
                <a:solidFill>
                  <a:srgbClr val="1B4367"/>
                </a:solidFill>
                <a:effectLst/>
                <a:uLnTx/>
                <a:uFillTx/>
                <a:latin typeface="Arial"/>
                <a:sym typeface="Inter-Regular"/>
              </a:rPr>
              <a:t>Remote patient monitoring / diagnostics, Tele-medicine, wearable health devices</a:t>
            </a:r>
          </a:p>
        </p:txBody>
      </p:sp>
      <p:cxnSp>
        <p:nvCxnSpPr>
          <p:cNvPr id="16" name="Straight Connector 15">
            <a:extLst>
              <a:ext uri="{FF2B5EF4-FFF2-40B4-BE49-F238E27FC236}">
                <a16:creationId xmlns:a16="http://schemas.microsoft.com/office/drawing/2014/main" id="{6FCB249C-A585-6E1F-75E8-33894E0628AF}"/>
              </a:ext>
            </a:extLst>
          </p:cNvPr>
          <p:cNvCxnSpPr>
            <a:cxnSpLocks/>
          </p:cNvCxnSpPr>
          <p:nvPr/>
        </p:nvCxnSpPr>
        <p:spPr>
          <a:xfrm>
            <a:off x="2194500" y="3669682"/>
            <a:ext cx="3520500" cy="0"/>
          </a:xfrm>
          <a:prstGeom prst="line">
            <a:avLst/>
          </a:prstGeom>
          <a:noFill/>
          <a:ln w="19050" cap="flat" cmpd="sng" algn="ctr">
            <a:solidFill>
              <a:srgbClr val="25A6E0">
                <a:lumMod val="75000"/>
              </a:srgbClr>
            </a:solidFill>
            <a:prstDash val="solid"/>
          </a:ln>
          <a:effectLst/>
        </p:spPr>
      </p:cxnSp>
      <p:sp>
        <p:nvSpPr>
          <p:cNvPr id="17" name="TextBox 16">
            <a:extLst>
              <a:ext uri="{FF2B5EF4-FFF2-40B4-BE49-F238E27FC236}">
                <a16:creationId xmlns:a16="http://schemas.microsoft.com/office/drawing/2014/main" id="{66D35E43-0D9A-C493-4262-392E6096A699}"/>
              </a:ext>
            </a:extLst>
          </p:cNvPr>
          <p:cNvSpPr txBox="1"/>
          <p:nvPr/>
        </p:nvSpPr>
        <p:spPr>
          <a:xfrm>
            <a:off x="1264932" y="3251274"/>
            <a:ext cx="86036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C5E78"/>
                  </a:solidFill>
                </a:ln>
                <a:noFill/>
                <a:effectLst>
                  <a:outerShdw blurRad="50800" dist="38100" dir="2700000" algn="tl" rotWithShape="0">
                    <a:prstClr val="black">
                      <a:alpha val="40000"/>
                    </a:prstClr>
                  </a:outerShdw>
                </a:effectLst>
                <a:uLnTx/>
                <a:uFillTx/>
                <a:latin typeface="Georgia" panose="02040502050405020303" pitchFamily="18" charset="0"/>
                <a:ea typeface="+mn-ea"/>
                <a:cs typeface="Arial" panose="020B0604020202020204" pitchFamily="34" charset="0"/>
              </a:rPr>
              <a:t>2</a:t>
            </a:r>
          </a:p>
        </p:txBody>
      </p:sp>
      <p:sp>
        <p:nvSpPr>
          <p:cNvPr id="18" name="Google Shape;64;p13">
            <a:extLst>
              <a:ext uri="{FF2B5EF4-FFF2-40B4-BE49-F238E27FC236}">
                <a16:creationId xmlns:a16="http://schemas.microsoft.com/office/drawing/2014/main" id="{928D8637-1BDA-3194-C37D-370B7827BE0A}"/>
              </a:ext>
            </a:extLst>
          </p:cNvPr>
          <p:cNvSpPr txBox="1">
            <a:spLocks/>
          </p:cNvSpPr>
          <p:nvPr/>
        </p:nvSpPr>
        <p:spPr>
          <a:xfrm>
            <a:off x="2228366" y="4947840"/>
            <a:ext cx="3636663" cy="9634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800" b="1" i="0" u="none" strike="noStrike" kern="0" cap="none" spc="0" normalizeH="0" baseline="0" noProof="0" dirty="0">
                <a:ln>
                  <a:noFill/>
                </a:ln>
                <a:solidFill>
                  <a:srgbClr val="1B4367"/>
                </a:solidFill>
                <a:effectLst/>
                <a:uLnTx/>
                <a:uFillTx/>
                <a:latin typeface="Arial"/>
                <a:sym typeface="Inter-Regular"/>
              </a:rPr>
              <a:t>Smart Home</a:t>
            </a:r>
          </a:p>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600" b="0" i="0" u="none" strike="noStrike" kern="0" cap="none" spc="0" normalizeH="0" baseline="0" noProof="0" dirty="0">
                <a:ln>
                  <a:noFill/>
                </a:ln>
                <a:solidFill>
                  <a:srgbClr val="1B4367"/>
                </a:solidFill>
                <a:effectLst/>
                <a:uLnTx/>
                <a:uFillTx/>
                <a:latin typeface="Arial"/>
                <a:sym typeface="Inter-Regular"/>
              </a:rPr>
              <a:t>Security &amp; alarm, Connected appliances, Smart lighting system</a:t>
            </a:r>
          </a:p>
        </p:txBody>
      </p:sp>
      <p:cxnSp>
        <p:nvCxnSpPr>
          <p:cNvPr id="19" name="Straight Connector 18">
            <a:extLst>
              <a:ext uri="{FF2B5EF4-FFF2-40B4-BE49-F238E27FC236}">
                <a16:creationId xmlns:a16="http://schemas.microsoft.com/office/drawing/2014/main" id="{2C95F309-AD8E-88B5-38CE-6A524C0C44B7}"/>
              </a:ext>
            </a:extLst>
          </p:cNvPr>
          <p:cNvCxnSpPr>
            <a:cxnSpLocks/>
          </p:cNvCxnSpPr>
          <p:nvPr/>
        </p:nvCxnSpPr>
        <p:spPr>
          <a:xfrm>
            <a:off x="2228366" y="4888887"/>
            <a:ext cx="2927834" cy="0"/>
          </a:xfrm>
          <a:prstGeom prst="line">
            <a:avLst/>
          </a:prstGeom>
          <a:noFill/>
          <a:ln w="19050" cap="flat" cmpd="sng" algn="ctr">
            <a:solidFill>
              <a:srgbClr val="25A6E0">
                <a:lumMod val="75000"/>
              </a:srgbClr>
            </a:solidFill>
            <a:prstDash val="solid"/>
          </a:ln>
          <a:effectLst/>
        </p:spPr>
      </p:cxnSp>
      <p:sp>
        <p:nvSpPr>
          <p:cNvPr id="20" name="TextBox 19">
            <a:extLst>
              <a:ext uri="{FF2B5EF4-FFF2-40B4-BE49-F238E27FC236}">
                <a16:creationId xmlns:a16="http://schemas.microsoft.com/office/drawing/2014/main" id="{139AC08E-D254-4AE7-723A-DAE2AC23CF7C}"/>
              </a:ext>
            </a:extLst>
          </p:cNvPr>
          <p:cNvSpPr txBox="1"/>
          <p:nvPr/>
        </p:nvSpPr>
        <p:spPr>
          <a:xfrm>
            <a:off x="1298798" y="4419678"/>
            <a:ext cx="86036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2700">
                  <a:solidFill>
                    <a:srgbClr val="4C5E78"/>
                  </a:solidFill>
                </a:ln>
                <a:noFill/>
                <a:effectLst>
                  <a:outerShdw blurRad="50800" dist="38100" dir="2700000" algn="tl" rotWithShape="0">
                    <a:prstClr val="black">
                      <a:alpha val="40000"/>
                    </a:prstClr>
                  </a:outerShdw>
                </a:effectLst>
                <a:uLnTx/>
                <a:uFillTx/>
                <a:latin typeface="Georgia" panose="02040502050405020303" pitchFamily="18" charset="0"/>
                <a:ea typeface="+mn-ea"/>
                <a:cs typeface="Arial" panose="020B0604020202020204" pitchFamily="34" charset="0"/>
              </a:rPr>
              <a:t>3</a:t>
            </a:r>
          </a:p>
        </p:txBody>
      </p:sp>
      <p:sp>
        <p:nvSpPr>
          <p:cNvPr id="22" name="Google Shape;64;p13">
            <a:extLst>
              <a:ext uri="{FF2B5EF4-FFF2-40B4-BE49-F238E27FC236}">
                <a16:creationId xmlns:a16="http://schemas.microsoft.com/office/drawing/2014/main" id="{F8FD7AE5-4241-CC0E-3DC3-FF91EE400296}"/>
              </a:ext>
            </a:extLst>
          </p:cNvPr>
          <p:cNvSpPr txBox="1">
            <a:spLocks/>
          </p:cNvSpPr>
          <p:nvPr/>
        </p:nvSpPr>
        <p:spPr>
          <a:xfrm>
            <a:off x="6947949" y="2365584"/>
            <a:ext cx="3393501" cy="12929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800" b="1" i="0" u="none" strike="noStrike" kern="0" cap="none" spc="0" normalizeH="0" baseline="0" noProof="0" dirty="0">
                <a:ln>
                  <a:noFill/>
                </a:ln>
                <a:solidFill>
                  <a:srgbClr val="1B4367"/>
                </a:solidFill>
                <a:effectLst/>
                <a:uLnTx/>
                <a:uFillTx/>
                <a:latin typeface="Arial"/>
                <a:sym typeface="Inter-Regular"/>
              </a:rPr>
              <a:t>Utilities / Energy</a:t>
            </a:r>
          </a:p>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600" b="0" i="0" u="none" strike="noStrike" kern="0" cap="none" spc="0" normalizeH="0" baseline="0" noProof="0" dirty="0">
                <a:ln>
                  <a:noFill/>
                </a:ln>
                <a:solidFill>
                  <a:srgbClr val="1B4367"/>
                </a:solidFill>
                <a:effectLst/>
                <a:uLnTx/>
                <a:uFillTx/>
                <a:latin typeface="Arial"/>
                <a:sym typeface="Inter-Regular"/>
              </a:rPr>
              <a:t>Smart metering, smart grid, Electric line monitoring, gas / oil / water pipeline monitoring</a:t>
            </a:r>
          </a:p>
        </p:txBody>
      </p:sp>
      <p:cxnSp>
        <p:nvCxnSpPr>
          <p:cNvPr id="23" name="Straight Connector 22">
            <a:extLst>
              <a:ext uri="{FF2B5EF4-FFF2-40B4-BE49-F238E27FC236}">
                <a16:creationId xmlns:a16="http://schemas.microsoft.com/office/drawing/2014/main" id="{6067A60F-17EF-279B-A845-B62045DCC5A7}"/>
              </a:ext>
            </a:extLst>
          </p:cNvPr>
          <p:cNvCxnSpPr>
            <a:cxnSpLocks/>
          </p:cNvCxnSpPr>
          <p:nvPr/>
        </p:nvCxnSpPr>
        <p:spPr>
          <a:xfrm>
            <a:off x="6947949" y="2306632"/>
            <a:ext cx="3114101" cy="0"/>
          </a:xfrm>
          <a:prstGeom prst="line">
            <a:avLst/>
          </a:prstGeom>
          <a:noFill/>
          <a:ln w="19050" cap="flat" cmpd="sng" algn="ctr">
            <a:solidFill>
              <a:srgbClr val="25A6E0">
                <a:lumMod val="75000"/>
              </a:srgbClr>
            </a:solidFill>
            <a:prstDash val="solid"/>
          </a:ln>
          <a:effectLst/>
        </p:spPr>
      </p:cxnSp>
      <p:sp>
        <p:nvSpPr>
          <p:cNvPr id="24" name="TextBox 23">
            <a:extLst>
              <a:ext uri="{FF2B5EF4-FFF2-40B4-BE49-F238E27FC236}">
                <a16:creationId xmlns:a16="http://schemas.microsoft.com/office/drawing/2014/main" id="{7FB1095E-72D9-B80F-4731-EBD49792D1C7}"/>
              </a:ext>
            </a:extLst>
          </p:cNvPr>
          <p:cNvSpPr txBox="1"/>
          <p:nvPr/>
        </p:nvSpPr>
        <p:spPr>
          <a:xfrm>
            <a:off x="6060716" y="1972893"/>
            <a:ext cx="8603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a:solidFill>
                    <a:srgbClr val="4C5E78"/>
                  </a:solidFill>
                </a:ln>
                <a:noFill/>
                <a:effectLst>
                  <a:outerShdw blurRad="50800" dist="38100" dir="2700000" algn="tl" rotWithShape="0">
                    <a:prstClr val="black">
                      <a:alpha val="40000"/>
                    </a:prstClr>
                  </a:outerShdw>
                </a:effectLst>
                <a:uLnTx/>
                <a:uFillTx/>
                <a:latin typeface="Georgia" panose="02040502050405020303" pitchFamily="18" charset="0"/>
                <a:ea typeface="+mn-ea"/>
                <a:cs typeface="Arial" panose="020B0604020202020204" pitchFamily="34" charset="0"/>
              </a:rPr>
              <a:t>4</a:t>
            </a:r>
          </a:p>
        </p:txBody>
      </p:sp>
      <p:sp>
        <p:nvSpPr>
          <p:cNvPr id="25" name="Google Shape;64;p13">
            <a:extLst>
              <a:ext uri="{FF2B5EF4-FFF2-40B4-BE49-F238E27FC236}">
                <a16:creationId xmlns:a16="http://schemas.microsoft.com/office/drawing/2014/main" id="{3F1B8802-63AF-02DA-768E-594CB360D7B9}"/>
              </a:ext>
            </a:extLst>
          </p:cNvPr>
          <p:cNvSpPr txBox="1">
            <a:spLocks/>
          </p:cNvSpPr>
          <p:nvPr/>
        </p:nvSpPr>
        <p:spPr>
          <a:xfrm>
            <a:off x="6981817" y="3754122"/>
            <a:ext cx="3911385" cy="9634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800" b="1" i="0" u="none" strike="noStrike" kern="0" cap="none" spc="0" normalizeH="0" baseline="0" noProof="0" dirty="0">
                <a:ln>
                  <a:noFill/>
                </a:ln>
                <a:solidFill>
                  <a:srgbClr val="1B4367"/>
                </a:solidFill>
                <a:effectLst/>
                <a:uLnTx/>
                <a:uFillTx/>
                <a:latin typeface="Arial"/>
                <a:sym typeface="Inter-Regular"/>
              </a:rPr>
              <a:t>Transport System</a:t>
            </a:r>
          </a:p>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600" b="0" i="0" u="none" strike="noStrike" kern="0" cap="none" spc="0" normalizeH="0" baseline="0" noProof="0" dirty="0">
                <a:ln>
                  <a:noFill/>
                </a:ln>
                <a:solidFill>
                  <a:srgbClr val="1B4367"/>
                </a:solidFill>
                <a:effectLst/>
                <a:uLnTx/>
                <a:uFillTx/>
                <a:latin typeface="Arial"/>
                <a:sym typeface="Inter-Regular"/>
              </a:rPr>
              <a:t>Vehicle tracking, V2V and V2I applications, traffic control, Navigation, Infotainment</a:t>
            </a:r>
          </a:p>
        </p:txBody>
      </p:sp>
      <p:cxnSp>
        <p:nvCxnSpPr>
          <p:cNvPr id="26" name="Straight Connector 25">
            <a:extLst>
              <a:ext uri="{FF2B5EF4-FFF2-40B4-BE49-F238E27FC236}">
                <a16:creationId xmlns:a16="http://schemas.microsoft.com/office/drawing/2014/main" id="{52083D1C-9D5A-5E1B-68B7-C3A6ADC1518E}"/>
              </a:ext>
            </a:extLst>
          </p:cNvPr>
          <p:cNvCxnSpPr>
            <a:cxnSpLocks/>
          </p:cNvCxnSpPr>
          <p:nvPr/>
        </p:nvCxnSpPr>
        <p:spPr>
          <a:xfrm>
            <a:off x="6981817" y="3695169"/>
            <a:ext cx="3520500" cy="0"/>
          </a:xfrm>
          <a:prstGeom prst="line">
            <a:avLst/>
          </a:prstGeom>
          <a:noFill/>
          <a:ln w="19050" cap="flat" cmpd="sng" algn="ctr">
            <a:solidFill>
              <a:srgbClr val="25A6E0">
                <a:lumMod val="75000"/>
              </a:srgbClr>
            </a:solidFill>
            <a:prstDash val="solid"/>
          </a:ln>
          <a:effectLst/>
        </p:spPr>
      </p:cxnSp>
      <p:sp>
        <p:nvSpPr>
          <p:cNvPr id="27" name="TextBox 26">
            <a:extLst>
              <a:ext uri="{FF2B5EF4-FFF2-40B4-BE49-F238E27FC236}">
                <a16:creationId xmlns:a16="http://schemas.microsoft.com/office/drawing/2014/main" id="{CF33A19D-0FD3-4B19-334F-B5BC470F2300}"/>
              </a:ext>
            </a:extLst>
          </p:cNvPr>
          <p:cNvSpPr txBox="1"/>
          <p:nvPr/>
        </p:nvSpPr>
        <p:spPr>
          <a:xfrm>
            <a:off x="6052249" y="3276761"/>
            <a:ext cx="8603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a:solidFill>
                    <a:srgbClr val="4C5E78"/>
                  </a:solidFill>
                </a:ln>
                <a:noFill/>
                <a:effectLst>
                  <a:outerShdw blurRad="50800" dist="38100" dir="2700000" algn="tl" rotWithShape="0">
                    <a:prstClr val="black">
                      <a:alpha val="40000"/>
                    </a:prstClr>
                  </a:outerShdw>
                </a:effectLst>
                <a:uLnTx/>
                <a:uFillTx/>
                <a:latin typeface="Georgia" panose="02040502050405020303" pitchFamily="18" charset="0"/>
                <a:ea typeface="+mn-ea"/>
                <a:cs typeface="Arial" panose="020B0604020202020204" pitchFamily="34" charset="0"/>
              </a:rPr>
              <a:t>5</a:t>
            </a:r>
          </a:p>
        </p:txBody>
      </p:sp>
      <p:sp>
        <p:nvSpPr>
          <p:cNvPr id="28" name="Google Shape;64;p13">
            <a:extLst>
              <a:ext uri="{FF2B5EF4-FFF2-40B4-BE49-F238E27FC236}">
                <a16:creationId xmlns:a16="http://schemas.microsoft.com/office/drawing/2014/main" id="{29AC6875-781C-A57A-65A6-B02DDD594E65}"/>
              </a:ext>
            </a:extLst>
          </p:cNvPr>
          <p:cNvSpPr txBox="1">
            <a:spLocks/>
          </p:cNvSpPr>
          <p:nvPr/>
        </p:nvSpPr>
        <p:spPr>
          <a:xfrm>
            <a:off x="7015683" y="4973327"/>
            <a:ext cx="4016384" cy="9634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60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1pPr>
            <a:lvl2pPr marL="914400" marR="0" lvl="1" indent="-355600" algn="l" rtl="0">
              <a:lnSpc>
                <a:spcPct val="115000"/>
              </a:lnSpc>
              <a:spcBef>
                <a:spcPts val="0"/>
              </a:spcBef>
              <a:spcAft>
                <a:spcPts val="0"/>
              </a:spcAft>
              <a:buClr>
                <a:schemeClr val="accent1"/>
              </a:buClr>
              <a:buSzPts val="2000"/>
              <a:buFont typeface="Inter-Regular"/>
              <a:buChar char="○"/>
              <a:defRPr sz="2000" b="0" i="0" u="none" strike="noStrike" cap="none">
                <a:solidFill>
                  <a:schemeClr val="dk1"/>
                </a:solidFill>
                <a:latin typeface="Inter-Regular"/>
                <a:ea typeface="Inter-Regular"/>
                <a:cs typeface="Inter-Regular"/>
                <a:sym typeface="Inter-Regular"/>
              </a:defRPr>
            </a:lvl2pPr>
            <a:lvl3pPr marL="1371600" marR="0" lvl="2" indent="-355600" algn="l" rtl="0">
              <a:lnSpc>
                <a:spcPct val="115000"/>
              </a:lnSpc>
              <a:spcBef>
                <a:spcPts val="0"/>
              </a:spcBef>
              <a:spcAft>
                <a:spcPts val="0"/>
              </a:spcAft>
              <a:buClr>
                <a:schemeClr val="lt2"/>
              </a:buClr>
              <a:buSzPts val="2000"/>
              <a:buFont typeface="Inter-Regular"/>
              <a:buChar char="■"/>
              <a:defRPr sz="2000" b="0" i="0" u="none" strike="noStrike" cap="none">
                <a:solidFill>
                  <a:schemeClr val="dk1"/>
                </a:solidFill>
                <a:latin typeface="Inter-Regular"/>
                <a:ea typeface="Inter-Regular"/>
                <a:cs typeface="Inter-Regular"/>
                <a:sym typeface="Inter-Regular"/>
              </a:defRPr>
            </a:lvl3pPr>
            <a:lvl4pPr marL="1828800" marR="0" lvl="3"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4pPr>
            <a:lvl5pPr marL="2286000" marR="0" lvl="4"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5pPr>
            <a:lvl6pPr marL="2743200" marR="0" lvl="5"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6pPr>
            <a:lvl7pPr marL="3200400" marR="0" lvl="6"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7pPr>
            <a:lvl8pPr marL="3657600" marR="0" lvl="7"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8pPr>
            <a:lvl9pPr marL="4114800" marR="0" lvl="8" indent="-355600" algn="l" rtl="0">
              <a:lnSpc>
                <a:spcPct val="115000"/>
              </a:lnSpc>
              <a:spcBef>
                <a:spcPts val="0"/>
              </a:spcBef>
              <a:spcAft>
                <a:spcPts val="0"/>
              </a:spcAft>
              <a:buClr>
                <a:schemeClr val="dk1"/>
              </a:buClr>
              <a:buSzPts val="2000"/>
              <a:buFont typeface="Inter-Regular"/>
              <a:buChar char="■"/>
              <a:defRPr sz="2000" b="0" i="0" u="none" strike="noStrike" cap="none">
                <a:solidFill>
                  <a:schemeClr val="dk1"/>
                </a:solidFill>
                <a:latin typeface="Inter-Regular"/>
                <a:ea typeface="Inter-Regular"/>
                <a:cs typeface="Inter-Regular"/>
                <a:sym typeface="Inter-Regular"/>
              </a:defRPr>
            </a:lvl9pPr>
          </a:lstStyle>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800" b="1" i="0" u="none" strike="noStrike" kern="0" cap="none" spc="0" normalizeH="0" baseline="0" noProof="0" dirty="0">
                <a:ln>
                  <a:noFill/>
                </a:ln>
                <a:solidFill>
                  <a:srgbClr val="1B4367"/>
                </a:solidFill>
                <a:effectLst/>
                <a:uLnTx/>
                <a:uFillTx/>
                <a:latin typeface="Arial"/>
                <a:sym typeface="Inter-Regular"/>
              </a:rPr>
              <a:t>Public safety system</a:t>
            </a:r>
          </a:p>
          <a:p>
            <a:pPr marL="0" marR="0" lvl="0" indent="0" algn="l" defTabSz="914400" rtl="0" eaLnBrk="1" fontAlgn="auto" latinLnBrk="0" hangingPunct="1">
              <a:lnSpc>
                <a:spcPct val="90000"/>
              </a:lnSpc>
              <a:spcBef>
                <a:spcPts val="600"/>
              </a:spcBef>
              <a:spcAft>
                <a:spcPts val="0"/>
              </a:spcAft>
              <a:buClr>
                <a:srgbClr val="000C18"/>
              </a:buClr>
              <a:buSzPts val="1100"/>
              <a:buFont typeface="Arial"/>
              <a:buNone/>
              <a:tabLst/>
              <a:defRPr/>
            </a:pPr>
            <a:r>
              <a:rPr kumimoji="0" lang="en-US" sz="1600" b="0" i="0" u="none" strike="noStrike" kern="0" cap="none" spc="0" normalizeH="0" baseline="0" noProof="0" dirty="0">
                <a:ln>
                  <a:noFill/>
                </a:ln>
                <a:solidFill>
                  <a:srgbClr val="1B4367"/>
                </a:solidFill>
                <a:effectLst/>
                <a:uLnTx/>
                <a:uFillTx/>
                <a:latin typeface="Arial"/>
                <a:sym typeface="Inter-Regular"/>
              </a:rPr>
              <a:t>Commercial &amp; home security monitoring, alerts, Fire alarm, Police / medical alert</a:t>
            </a:r>
          </a:p>
        </p:txBody>
      </p:sp>
      <p:cxnSp>
        <p:nvCxnSpPr>
          <p:cNvPr id="29" name="Straight Connector 28">
            <a:extLst>
              <a:ext uri="{FF2B5EF4-FFF2-40B4-BE49-F238E27FC236}">
                <a16:creationId xmlns:a16="http://schemas.microsoft.com/office/drawing/2014/main" id="{AF42A1AE-A9C0-2178-A64A-8E682AA06C25}"/>
              </a:ext>
            </a:extLst>
          </p:cNvPr>
          <p:cNvCxnSpPr>
            <a:cxnSpLocks/>
          </p:cNvCxnSpPr>
          <p:nvPr/>
        </p:nvCxnSpPr>
        <p:spPr>
          <a:xfrm>
            <a:off x="7015683" y="4914374"/>
            <a:ext cx="3550717" cy="0"/>
          </a:xfrm>
          <a:prstGeom prst="line">
            <a:avLst/>
          </a:prstGeom>
          <a:noFill/>
          <a:ln w="19050" cap="flat" cmpd="sng" algn="ctr">
            <a:solidFill>
              <a:srgbClr val="25A6E0">
                <a:lumMod val="75000"/>
              </a:srgbClr>
            </a:solidFill>
            <a:prstDash val="solid"/>
          </a:ln>
          <a:effectLst/>
        </p:spPr>
      </p:cxnSp>
      <p:sp>
        <p:nvSpPr>
          <p:cNvPr id="30" name="TextBox 29">
            <a:extLst>
              <a:ext uri="{FF2B5EF4-FFF2-40B4-BE49-F238E27FC236}">
                <a16:creationId xmlns:a16="http://schemas.microsoft.com/office/drawing/2014/main" id="{725463B7-CC68-F64D-C8BD-DC0814BA866E}"/>
              </a:ext>
            </a:extLst>
          </p:cNvPr>
          <p:cNvSpPr txBox="1"/>
          <p:nvPr/>
        </p:nvSpPr>
        <p:spPr>
          <a:xfrm>
            <a:off x="6095999" y="4761792"/>
            <a:ext cx="8603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a:solidFill>
                    <a:srgbClr val="4C5E78"/>
                  </a:solidFill>
                </a:ln>
                <a:noFill/>
                <a:effectLst>
                  <a:outerShdw blurRad="50800" dist="38100" dir="2700000" algn="tl" rotWithShape="0">
                    <a:prstClr val="black">
                      <a:alpha val="40000"/>
                    </a:prstClr>
                  </a:outerShdw>
                </a:effectLst>
                <a:uLnTx/>
                <a:uFillTx/>
                <a:latin typeface="Georgia" panose="02040502050405020303" pitchFamily="18" charset="0"/>
                <a:ea typeface="+mn-ea"/>
                <a:cs typeface="Arial" panose="020B0604020202020204" pitchFamily="34" charset="0"/>
              </a:rPr>
              <a:t>6</a:t>
            </a:r>
          </a:p>
        </p:txBody>
      </p:sp>
    </p:spTree>
    <p:extLst>
      <p:ext uri="{BB962C8B-B14F-4D97-AF65-F5344CB8AC3E}">
        <p14:creationId xmlns:p14="http://schemas.microsoft.com/office/powerpoint/2010/main" val="212239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Security challenges for IoT devices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3" name="Table 2">
            <a:extLst>
              <a:ext uri="{FF2B5EF4-FFF2-40B4-BE49-F238E27FC236}">
                <a16:creationId xmlns:a16="http://schemas.microsoft.com/office/drawing/2014/main" id="{C8670B50-F08B-1419-6BCA-69870F7A4C78}"/>
              </a:ext>
            </a:extLst>
          </p:cNvPr>
          <p:cNvGraphicFramePr>
            <a:graphicFrameLocks noGrp="1"/>
          </p:cNvGraphicFramePr>
          <p:nvPr>
            <p:extLst>
              <p:ext uri="{D42A27DB-BD31-4B8C-83A1-F6EECF244321}">
                <p14:modId xmlns:p14="http://schemas.microsoft.com/office/powerpoint/2010/main" val="4193911881"/>
              </p:ext>
            </p:extLst>
          </p:nvPr>
        </p:nvGraphicFramePr>
        <p:xfrm>
          <a:off x="1176005" y="2163506"/>
          <a:ext cx="9280328" cy="3840480"/>
        </p:xfrm>
        <a:graphic>
          <a:graphicData uri="http://schemas.openxmlformats.org/drawingml/2006/table">
            <a:tbl>
              <a:tblPr/>
              <a:tblGrid>
                <a:gridCol w="381488">
                  <a:extLst>
                    <a:ext uri="{9D8B030D-6E8A-4147-A177-3AD203B41FA5}">
                      <a16:colId xmlns:a16="http://schemas.microsoft.com/office/drawing/2014/main" val="3933669710"/>
                    </a:ext>
                  </a:extLst>
                </a:gridCol>
                <a:gridCol w="8898840">
                  <a:extLst>
                    <a:ext uri="{9D8B030D-6E8A-4147-A177-3AD203B41FA5}">
                      <a16:colId xmlns:a16="http://schemas.microsoft.com/office/drawing/2014/main" val="1559536358"/>
                    </a:ext>
                  </a:extLst>
                </a:gridCol>
              </a:tblGrid>
              <a:tr h="6400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1000"/>
                        </a:spcAft>
                      </a:pPr>
                      <a:r>
                        <a:rPr lang="en-GB" sz="1800" b="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1</a:t>
                      </a:r>
                      <a:endParaRPr lang="en-US" sz="1800" b="0" dirty="0">
                        <a:solidFill>
                          <a:srgbClr val="0F1B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0000"/>
                        </a:lnSpc>
                        <a:spcBef>
                          <a:spcPts val="0"/>
                        </a:spcBef>
                        <a:spcAft>
                          <a:spcPts val="0"/>
                        </a:spcAft>
                      </a:pPr>
                      <a:r>
                        <a:rPr lang="en-US" sz="2000" b="0" dirty="0">
                          <a:solidFill>
                            <a:srgbClr val="0F1B27"/>
                          </a:solidFill>
                          <a:effectLst/>
                          <a:latin typeface="Arial" panose="020B0604020202020204" pitchFamily="34" charset="0"/>
                          <a:ea typeface="Calibri" panose="020F0502020204030204" pitchFamily="34" charset="0"/>
                          <a:cs typeface="Mangal" panose="02040503050203030202" pitchFamily="18" charset="0"/>
                        </a:rPr>
                        <a:t>IoT products are generally deployed in insecure / exposed environments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481253"/>
                  </a:ext>
                </a:extLst>
              </a:tr>
              <a:tr h="6400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00000"/>
                        </a:lnSpc>
                        <a:spcBef>
                          <a:spcPts val="0"/>
                        </a:spcBef>
                        <a:spcAft>
                          <a:spcPts val="1000"/>
                        </a:spcAft>
                      </a:pPr>
                      <a:r>
                        <a:rPr lang="en-GB"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2</a:t>
                      </a:r>
                      <a:endPar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Limited security planning and weak OS &amp; application architecture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702369"/>
                  </a:ext>
                </a:extLst>
              </a:tr>
              <a:tr h="6400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00000"/>
                        </a:lnSpc>
                        <a:spcBef>
                          <a:spcPts val="0"/>
                        </a:spcBef>
                        <a:spcAft>
                          <a:spcPts val="1000"/>
                        </a:spcAft>
                      </a:pPr>
                      <a:r>
                        <a:rPr lang="en-GB"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3</a:t>
                      </a:r>
                      <a:endPar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Limited capabilities such as processing, memory and power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811295"/>
                  </a:ext>
                </a:extLst>
              </a:tr>
              <a:tr h="6400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00000"/>
                        </a:lnSpc>
                        <a:spcBef>
                          <a:spcPts val="0"/>
                        </a:spcBef>
                        <a:spcAft>
                          <a:spcPts val="1000"/>
                        </a:spcAft>
                      </a:pPr>
                      <a:r>
                        <a:rPr lang="en-GB"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4</a:t>
                      </a:r>
                      <a:endPar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Due to the fragmentation of standards &amp; regulations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7851163"/>
                  </a:ext>
                </a:extLst>
              </a:tr>
              <a:tr h="6400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00000"/>
                        </a:lnSpc>
                        <a:spcBef>
                          <a:spcPts val="0"/>
                        </a:spcBef>
                        <a:spcAft>
                          <a:spcPts val="1000"/>
                        </a:spcAft>
                      </a:pPr>
                      <a:r>
                        <a:rPr lang="en-GB"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5</a:t>
                      </a:r>
                      <a:endPar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Difficult security integration of entire network</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875781"/>
                  </a:ext>
                </a:extLst>
              </a:tr>
              <a:tr h="640080">
                <a:tc>
                  <a:txBody>
                    <a:bodyPr/>
                    <a:lstStyle/>
                    <a:p>
                      <a:pPr marL="0" marR="0" algn="ctr" defTabSz="914400" rtl="0" eaLnBrk="1" latinLnBrk="0" hangingPunct="1">
                        <a:lnSpc>
                          <a:spcPct val="100000"/>
                        </a:lnSpc>
                        <a:spcBef>
                          <a:spcPts val="0"/>
                        </a:spcBef>
                        <a:spcAft>
                          <a:spcPts val="1000"/>
                        </a:spcAft>
                      </a:pPr>
                      <a:r>
                        <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lack of secure Over-the-Air (OTA) Updates for IoT software &amp; firmware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51240"/>
                  </a:ext>
                </a:extLst>
              </a:tr>
            </a:tbl>
          </a:graphicData>
        </a:graphic>
      </p:graphicFrame>
    </p:spTree>
    <p:extLst>
      <p:ext uri="{BB962C8B-B14F-4D97-AF65-F5344CB8AC3E}">
        <p14:creationId xmlns:p14="http://schemas.microsoft.com/office/powerpoint/2010/main" val="93048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8BC40D-38F6-0535-DF25-169751FF8818}"/>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BAF8BD50-BCBA-BD37-AF8B-38A8235085ED}"/>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1920032E-7E06-B018-0F80-01D699E1F13D}"/>
                  </a:ext>
                </a:extLst>
              </p:cNvPr>
              <p:cNvSpPr/>
              <p:nvPr/>
            </p:nvSpPr>
            <p:spPr>
              <a:xfrm>
                <a:off x="0" y="0"/>
                <a:ext cx="12192000" cy="187036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45E953-07C1-0182-BCC5-8530B9E34A08}"/>
                  </a:ext>
                </a:extLst>
              </p:cNvPr>
              <p:cNvSpPr/>
              <p:nvPr/>
            </p:nvSpPr>
            <p:spPr>
              <a:xfrm>
                <a:off x="0" y="1870364"/>
                <a:ext cx="12192000" cy="498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D1223DED-5053-04D2-8505-F7A1CCC3A299}"/>
                </a:ext>
              </a:extLst>
            </p:cNvPr>
            <p:cNvGrpSpPr/>
            <p:nvPr/>
          </p:nvGrpSpPr>
          <p:grpSpPr>
            <a:xfrm>
              <a:off x="389312" y="332508"/>
              <a:ext cx="11413376" cy="6176357"/>
              <a:chOff x="389312" y="340821"/>
              <a:chExt cx="11413376" cy="6176357"/>
            </a:xfrm>
            <a:effectLst>
              <a:outerShdw blurRad="127000" sx="101000" sy="101000" algn="ctr" rotWithShape="0">
                <a:prstClr val="black">
                  <a:alpha val="47000"/>
                </a:prstClr>
              </a:outerShdw>
            </a:effectLst>
          </p:grpSpPr>
          <p:sp>
            <p:nvSpPr>
              <p:cNvPr id="2" name="Rectangle 1">
                <a:extLst>
                  <a:ext uri="{FF2B5EF4-FFF2-40B4-BE49-F238E27FC236}">
                    <a16:creationId xmlns:a16="http://schemas.microsoft.com/office/drawing/2014/main" id="{778924B0-DA7D-882C-5D5C-E38AC599ED13}"/>
                  </a:ext>
                </a:extLst>
              </p:cNvPr>
              <p:cNvSpPr/>
              <p:nvPr/>
            </p:nvSpPr>
            <p:spPr>
              <a:xfrm>
                <a:off x="389313" y="340821"/>
                <a:ext cx="11413375" cy="215225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9E435C1-AF88-1A34-A232-4494DE310504}"/>
                  </a:ext>
                </a:extLst>
              </p:cNvPr>
              <p:cNvSpPr/>
              <p:nvPr/>
            </p:nvSpPr>
            <p:spPr>
              <a:xfrm>
                <a:off x="389312" y="1881447"/>
                <a:ext cx="11413375" cy="4635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0" name="Google Shape;62;p13">
            <a:extLst>
              <a:ext uri="{FF2B5EF4-FFF2-40B4-BE49-F238E27FC236}">
                <a16:creationId xmlns:a16="http://schemas.microsoft.com/office/drawing/2014/main" id="{7F7AAE54-BE7F-7985-36CE-D8F0D5D0A4C5}"/>
              </a:ext>
            </a:extLst>
          </p:cNvPr>
          <p:cNvSpPr txBox="1">
            <a:spLocks/>
          </p:cNvSpPr>
          <p:nvPr/>
        </p:nvSpPr>
        <p:spPr>
          <a:xfrm>
            <a:off x="1242979" y="1005334"/>
            <a:ext cx="10314344" cy="660436"/>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AF2FA"/>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Privacy Issues</a:t>
            </a:r>
          </a:p>
        </p:txBody>
      </p:sp>
      <p:sp>
        <p:nvSpPr>
          <p:cNvPr id="21" name="Rectangle 20">
            <a:extLst>
              <a:ext uri="{FF2B5EF4-FFF2-40B4-BE49-F238E27FC236}">
                <a16:creationId xmlns:a16="http://schemas.microsoft.com/office/drawing/2014/main" id="{833A93E0-5FE2-7D38-6C7D-DCAA0043D572}"/>
              </a:ext>
            </a:extLst>
          </p:cNvPr>
          <p:cNvSpPr/>
          <p:nvPr/>
        </p:nvSpPr>
        <p:spPr>
          <a:xfrm>
            <a:off x="389312" y="1870365"/>
            <a:ext cx="11413375" cy="2916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3" name="Table 2">
            <a:extLst>
              <a:ext uri="{FF2B5EF4-FFF2-40B4-BE49-F238E27FC236}">
                <a16:creationId xmlns:a16="http://schemas.microsoft.com/office/drawing/2014/main" id="{C8670B50-F08B-1419-6BCA-69870F7A4C78}"/>
              </a:ext>
            </a:extLst>
          </p:cNvPr>
          <p:cNvGraphicFramePr>
            <a:graphicFrameLocks noGrp="1"/>
          </p:cNvGraphicFramePr>
          <p:nvPr>
            <p:extLst>
              <p:ext uri="{D42A27DB-BD31-4B8C-83A1-F6EECF244321}">
                <p14:modId xmlns:p14="http://schemas.microsoft.com/office/powerpoint/2010/main" val="442176090"/>
              </p:ext>
            </p:extLst>
          </p:nvPr>
        </p:nvGraphicFramePr>
        <p:xfrm>
          <a:off x="1176005" y="2077781"/>
          <a:ext cx="9280328" cy="4180141"/>
        </p:xfrm>
        <a:graphic>
          <a:graphicData uri="http://schemas.openxmlformats.org/drawingml/2006/table">
            <a:tbl>
              <a:tblPr/>
              <a:tblGrid>
                <a:gridCol w="381488">
                  <a:extLst>
                    <a:ext uri="{9D8B030D-6E8A-4147-A177-3AD203B41FA5}">
                      <a16:colId xmlns:a16="http://schemas.microsoft.com/office/drawing/2014/main" val="3933669710"/>
                    </a:ext>
                  </a:extLst>
                </a:gridCol>
                <a:gridCol w="8898840">
                  <a:extLst>
                    <a:ext uri="{9D8B030D-6E8A-4147-A177-3AD203B41FA5}">
                      <a16:colId xmlns:a16="http://schemas.microsoft.com/office/drawing/2014/main" val="1559536358"/>
                    </a:ext>
                  </a:extLst>
                </a:gridCol>
              </a:tblGrid>
              <a:tr h="5971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1000"/>
                        </a:spcAft>
                      </a:pPr>
                      <a:r>
                        <a:rPr lang="en-GB" sz="1800" b="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1</a:t>
                      </a:r>
                      <a:endParaRPr lang="en-US" sz="1800" b="0" dirty="0">
                        <a:solidFill>
                          <a:srgbClr val="0F1B27"/>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00000"/>
                        </a:lnSpc>
                        <a:spcBef>
                          <a:spcPts val="0"/>
                        </a:spcBef>
                        <a:spcAft>
                          <a:spcPts val="0"/>
                        </a:spcAft>
                      </a:pPr>
                      <a:r>
                        <a:rPr lang="en-US" sz="2000" b="0" dirty="0">
                          <a:solidFill>
                            <a:srgbClr val="0F1B27"/>
                          </a:solidFill>
                          <a:effectLst/>
                          <a:latin typeface="Arial" panose="020B0604020202020204" pitchFamily="34" charset="0"/>
                          <a:ea typeface="Calibri" panose="020F0502020204030204" pitchFamily="34" charset="0"/>
                          <a:cs typeface="Mangal" panose="02040503050203030202" pitchFamily="18" charset="0"/>
                        </a:rPr>
                        <a:t>Collection, use and disclosure of IoT data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481253"/>
                  </a:ext>
                </a:extLst>
              </a:tr>
              <a:tr h="5971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00000"/>
                        </a:lnSpc>
                        <a:spcBef>
                          <a:spcPts val="0"/>
                        </a:spcBef>
                        <a:spcAft>
                          <a:spcPts val="1000"/>
                        </a:spcAft>
                      </a:pPr>
                      <a:r>
                        <a:rPr lang="en-GB"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2</a:t>
                      </a:r>
                      <a:endPar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De-identification of IoT data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702369"/>
                  </a:ext>
                </a:extLst>
              </a:tr>
              <a:tr h="5971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00000"/>
                        </a:lnSpc>
                        <a:spcBef>
                          <a:spcPts val="0"/>
                        </a:spcBef>
                        <a:spcAft>
                          <a:spcPts val="1000"/>
                        </a:spcAft>
                      </a:pPr>
                      <a:r>
                        <a:rPr lang="en-GB"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3</a:t>
                      </a:r>
                      <a:endPar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Consent (capacity, voluntary, current, specific and informed)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811295"/>
                  </a:ext>
                </a:extLst>
              </a:tr>
              <a:tr h="5971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00000"/>
                        </a:lnSpc>
                        <a:spcBef>
                          <a:spcPts val="0"/>
                        </a:spcBef>
                        <a:spcAft>
                          <a:spcPts val="1000"/>
                        </a:spcAft>
                      </a:pPr>
                      <a:r>
                        <a:rPr lang="en-GB"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4</a:t>
                      </a:r>
                      <a:endPar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Dependency on vendors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7851163"/>
                  </a:ext>
                </a:extLst>
              </a:tr>
              <a:tr h="5971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lnSpc>
                          <a:spcPct val="100000"/>
                        </a:lnSpc>
                        <a:spcBef>
                          <a:spcPts val="0"/>
                        </a:spcBef>
                        <a:spcAft>
                          <a:spcPts val="1000"/>
                        </a:spcAft>
                      </a:pPr>
                      <a:r>
                        <a:rPr lang="en-GB" sz="1800" b="0" kern="120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5</a:t>
                      </a:r>
                      <a:endPar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Interoperability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875781"/>
                  </a:ext>
                </a:extLst>
              </a:tr>
              <a:tr h="597163">
                <a:tc>
                  <a:txBody>
                    <a:bodyPr/>
                    <a:lstStyle/>
                    <a:p>
                      <a:pPr marL="0" marR="0" algn="ctr" defTabSz="914400" rtl="0" eaLnBrk="1" latinLnBrk="0" hangingPunct="1">
                        <a:lnSpc>
                          <a:spcPct val="100000"/>
                        </a:lnSpc>
                        <a:spcBef>
                          <a:spcPts val="0"/>
                        </a:spcBef>
                        <a:spcAft>
                          <a:spcPts val="1000"/>
                        </a:spcAft>
                      </a:pPr>
                      <a:r>
                        <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Managing IoT devices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51240"/>
                  </a:ext>
                </a:extLst>
              </a:tr>
              <a:tr h="597163">
                <a:tc>
                  <a:txBody>
                    <a:bodyPr/>
                    <a:lstStyle/>
                    <a:p>
                      <a:pPr marL="0" marR="0" algn="ctr" defTabSz="914400" rtl="0" eaLnBrk="1" latinLnBrk="0" hangingPunct="1">
                        <a:lnSpc>
                          <a:spcPct val="100000"/>
                        </a:lnSpc>
                        <a:spcBef>
                          <a:spcPts val="0"/>
                        </a:spcBef>
                        <a:spcAft>
                          <a:spcPts val="1000"/>
                        </a:spcAft>
                      </a:pPr>
                      <a:r>
                        <a:rPr lang="en-US" sz="1800" b="0" kern="1200" dirty="0">
                          <a:solidFill>
                            <a:srgbClr val="0F1B27"/>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angal" panose="02040503050203030202" pitchFamily="18" charset="0"/>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noProof="0" dirty="0">
                          <a:solidFill>
                            <a:srgbClr val="0F1B27"/>
                          </a:solidFill>
                          <a:effectLst/>
                          <a:latin typeface="Arial" panose="020B0604020202020204" pitchFamily="34" charset="0"/>
                          <a:ea typeface="Calibri" panose="020F0502020204030204" pitchFamily="34" charset="0"/>
                          <a:cs typeface="Mangal" panose="02040503050203030202" pitchFamily="18" charset="0"/>
                        </a:rPr>
                        <a:t>Accountability and Transparency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002230"/>
                  </a:ext>
                </a:extLst>
              </a:tr>
            </a:tbl>
          </a:graphicData>
        </a:graphic>
      </p:graphicFrame>
    </p:spTree>
    <p:extLst>
      <p:ext uri="{BB962C8B-B14F-4D97-AF65-F5344CB8AC3E}">
        <p14:creationId xmlns:p14="http://schemas.microsoft.com/office/powerpoint/2010/main" val="3697477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3954</TotalTime>
  <Words>729</Words>
  <Application>Microsoft Office PowerPoint</Application>
  <PresentationFormat>Widescreen</PresentationFormat>
  <Paragraphs>162</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Calibri</vt:lpstr>
      <vt:lpstr>Calibri Light</vt:lpstr>
      <vt:lpstr>Georgia</vt:lpstr>
      <vt:lpstr>Inter-Regular</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&amp; Security  in the age of  NFTs, AI &amp; Metaverse</dc:title>
  <dc:creator>Sanjay Kumar</dc:creator>
  <cp:lastModifiedBy>Sanjay Kumar</cp:lastModifiedBy>
  <cp:revision>152</cp:revision>
  <cp:lastPrinted>2023-09-06T08:51:28Z</cp:lastPrinted>
  <dcterms:created xsi:type="dcterms:W3CDTF">2023-06-10T05:39:45Z</dcterms:created>
  <dcterms:modified xsi:type="dcterms:W3CDTF">2023-09-06T09:01:25Z</dcterms:modified>
</cp:coreProperties>
</file>